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324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300" r:id="rId12"/>
    <p:sldId id="315" r:id="rId13"/>
    <p:sldId id="316" r:id="rId14"/>
    <p:sldId id="267" r:id="rId15"/>
    <p:sldId id="301" r:id="rId16"/>
    <p:sldId id="302" r:id="rId17"/>
    <p:sldId id="270" r:id="rId18"/>
    <p:sldId id="279" r:id="rId19"/>
    <p:sldId id="317" r:id="rId20"/>
    <p:sldId id="277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81" r:id="rId29"/>
    <p:sldId id="291" r:id="rId30"/>
    <p:sldId id="305" r:id="rId31"/>
    <p:sldId id="295" r:id="rId32"/>
    <p:sldId id="296" r:id="rId33"/>
    <p:sldId id="308" r:id="rId34"/>
    <p:sldId id="310" r:id="rId35"/>
    <p:sldId id="312" r:id="rId36"/>
    <p:sldId id="311" r:id="rId37"/>
    <p:sldId id="325" r:id="rId38"/>
    <p:sldId id="306" r:id="rId39"/>
    <p:sldId id="307" r:id="rId40"/>
    <p:sldId id="313" r:id="rId41"/>
    <p:sldId id="318" r:id="rId42"/>
    <p:sldId id="319" r:id="rId43"/>
    <p:sldId id="297" r:id="rId44"/>
    <p:sldId id="320" r:id="rId45"/>
    <p:sldId id="326" r:id="rId46"/>
    <p:sldId id="327" r:id="rId47"/>
    <p:sldId id="328" r:id="rId48"/>
    <p:sldId id="321" r:id="rId49"/>
    <p:sldId id="323" r:id="rId50"/>
    <p:sldId id="322" r:id="rId51"/>
    <p:sldId id="331" r:id="rId52"/>
    <p:sldId id="332" r:id="rId53"/>
    <p:sldId id="333" r:id="rId54"/>
    <p:sldId id="334" r:id="rId55"/>
    <p:sldId id="335" r:id="rId56"/>
    <p:sldId id="338" r:id="rId57"/>
    <p:sldId id="329" r:id="rId58"/>
    <p:sldId id="339" r:id="rId59"/>
    <p:sldId id="341" r:id="rId60"/>
    <p:sldId id="343" r:id="rId61"/>
    <p:sldId id="345" r:id="rId62"/>
    <p:sldId id="344" r:id="rId63"/>
    <p:sldId id="330" r:id="rId64"/>
    <p:sldId id="340" r:id="rId65"/>
    <p:sldId id="314" r:id="rId66"/>
    <p:sldId id="336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475CBFC-37AD-0146-9B83-A8704FA558F0}">
          <p14:sldIdLst>
            <p14:sldId id="256"/>
            <p14:sldId id="257"/>
            <p14:sldId id="324"/>
            <p14:sldId id="260"/>
            <p14:sldId id="261"/>
            <p14:sldId id="262"/>
            <p14:sldId id="263"/>
            <p14:sldId id="265"/>
            <p14:sldId id="264"/>
            <p14:sldId id="266"/>
            <p14:sldId id="300"/>
            <p14:sldId id="315"/>
            <p14:sldId id="316"/>
            <p14:sldId id="267"/>
            <p14:sldId id="301"/>
            <p14:sldId id="302"/>
            <p14:sldId id="270"/>
            <p14:sldId id="279"/>
            <p14:sldId id="317"/>
            <p14:sldId id="277"/>
            <p14:sldId id="283"/>
            <p14:sldId id="284"/>
            <p14:sldId id="285"/>
            <p14:sldId id="286"/>
            <p14:sldId id="287"/>
            <p14:sldId id="288"/>
            <p14:sldId id="289"/>
            <p14:sldId id="281"/>
            <p14:sldId id="291"/>
            <p14:sldId id="305"/>
            <p14:sldId id="295"/>
            <p14:sldId id="296"/>
            <p14:sldId id="308"/>
            <p14:sldId id="310"/>
            <p14:sldId id="312"/>
            <p14:sldId id="311"/>
            <p14:sldId id="325"/>
            <p14:sldId id="306"/>
            <p14:sldId id="307"/>
            <p14:sldId id="313"/>
            <p14:sldId id="318"/>
            <p14:sldId id="319"/>
            <p14:sldId id="297"/>
            <p14:sldId id="320"/>
            <p14:sldId id="326"/>
            <p14:sldId id="327"/>
            <p14:sldId id="328"/>
            <p14:sldId id="321"/>
            <p14:sldId id="323"/>
            <p14:sldId id="322"/>
            <p14:sldId id="331"/>
            <p14:sldId id="332"/>
            <p14:sldId id="333"/>
            <p14:sldId id="334"/>
            <p14:sldId id="335"/>
            <p14:sldId id="338"/>
            <p14:sldId id="329"/>
            <p14:sldId id="339"/>
            <p14:sldId id="341"/>
            <p14:sldId id="343"/>
            <p14:sldId id="345"/>
            <p14:sldId id="344"/>
            <p14:sldId id="330"/>
            <p14:sldId id="340"/>
            <p14:sldId id="314"/>
            <p14:sldId id="33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B124"/>
    <a:srgbClr val="AF6C21"/>
    <a:srgbClr val="67411B"/>
    <a:srgbClr val="795128"/>
    <a:srgbClr val="AF7605"/>
    <a:srgbClr val="BE883A"/>
    <a:srgbClr val="FBCB95"/>
    <a:srgbClr val="774F26"/>
    <a:srgbClr val="6196C3"/>
    <a:srgbClr val="73A7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693" autoAdjust="0"/>
  </p:normalViewPr>
  <p:slideViewPr>
    <p:cSldViewPr snapToGrid="0" snapToObjects="1">
      <p:cViewPr varScale="1">
        <p:scale>
          <a:sx n="112" d="100"/>
          <a:sy n="112" d="100"/>
        </p:scale>
        <p:origin x="-15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08395-F9A9-4942-AE6D-991CB0F4AF4B}" type="datetimeFigureOut">
              <a:rPr lang="en-US" smtClean="0"/>
              <a:t>3/11/15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B3091-94C2-B645-9DE2-EE117AA13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8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Orientation</a:t>
            </a:r>
            <a:endParaRPr lang="en-US" b="0" dirty="0" smtClean="0"/>
          </a:p>
          <a:p>
            <a:pPr marL="171450" indent="-171450">
              <a:buFont typeface="Arial"/>
              <a:buChar char="•"/>
            </a:pPr>
            <a:r>
              <a:rPr lang="en-US" b="0" dirty="0" smtClean="0"/>
              <a:t>I</a:t>
            </a:r>
            <a:r>
              <a:rPr lang="en-US" b="0" baseline="0" dirty="0" smtClean="0"/>
              <a:t> have an </a:t>
            </a:r>
            <a:r>
              <a:rPr lang="en-US" b="0" baseline="0" dirty="0" err="1" smtClean="0"/>
              <a:t>iPad</a:t>
            </a:r>
            <a:r>
              <a:rPr lang="en-US" b="0" baseline="0" dirty="0" smtClean="0"/>
              <a:t> with 1024x768 resolution</a:t>
            </a:r>
            <a:r>
              <a:rPr lang="en-US" b="0" baseline="0" dirty="0" smtClean="0"/>
              <a:t>.</a:t>
            </a:r>
            <a:endParaRPr lang="en-US" b="0" baseline="0" dirty="0" smtClean="0"/>
          </a:p>
          <a:p>
            <a:pPr marL="171450" indent="-171450">
              <a:buFont typeface="Arial"/>
              <a:buChar char="•"/>
            </a:pPr>
            <a:r>
              <a:rPr lang="en-US" b="0" baseline="0" dirty="0" smtClean="0"/>
              <a:t>With many responsive sites, I get different layouts in portrait and landscape</a:t>
            </a:r>
            <a:r>
              <a:rPr lang="en-US" b="0" baseline="0" dirty="0" smtClean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b="0" baseline="0" dirty="0" smtClean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US" b="0" baseline="0" dirty="0" err="1" smtClean="0"/>
              <a:t>kss</a:t>
            </a:r>
            <a:endParaRPr lang="en-US" b="0" baseline="0" dirty="0" smtClean="0"/>
          </a:p>
          <a:p>
            <a:pPr marL="171450" indent="-171450">
              <a:buFont typeface="Arial"/>
              <a:buChar char="•"/>
            </a:pPr>
            <a:r>
              <a:rPr lang="en-US" b="0" baseline="0" dirty="0" smtClean="0"/>
              <a:t>We want to provide a consistent experience that 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B3091-94C2-B645-9DE2-EE117AA135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46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/>
              <a:t>A little trivia – see who’s awake this morning.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/>
              <a:t>If you reach for your smartphone for the answer, you’re just strengthening the point</a:t>
            </a:r>
            <a:r>
              <a:rPr lang="en-US" sz="1600" b="1" baseline="0" dirty="0" smtClean="0"/>
              <a:t> of this slide.</a:t>
            </a:r>
            <a:endParaRPr lang="en-US" sz="1600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/>
              <a:t>Let’s talk smartphones (not even tablets)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Mobile now accounts for 25% of all web usage .</a:t>
            </a:r>
          </a:p>
          <a:p>
            <a:pPr marL="171450" indent="-171450">
              <a:buFont typeface="Arial"/>
              <a:buChar char="•"/>
            </a:pPr>
            <a:r>
              <a:rPr lang="en-US" b="0" dirty="0" smtClean="0"/>
              <a:t>2014 Figure</a:t>
            </a:r>
          </a:p>
          <a:p>
            <a:pPr marL="171450" indent="-171450">
              <a:buFont typeface="Arial"/>
              <a:buChar char="•"/>
            </a:pPr>
            <a:r>
              <a:rPr lang="en-US" b="0" dirty="0" smtClean="0"/>
              <a:t>Was</a:t>
            </a:r>
            <a:r>
              <a:rPr lang="en-US" b="0" baseline="0" dirty="0" smtClean="0"/>
              <a:t> 14% in 2013</a:t>
            </a:r>
            <a:endParaRPr lang="en-US" b="0" dirty="0" smtClean="0"/>
          </a:p>
          <a:p>
            <a:r>
              <a:rPr lang="en-US" b="0" dirty="0" smtClean="0"/>
              <a:t>http://</a:t>
            </a:r>
            <a:r>
              <a:rPr lang="en-US" b="0" dirty="0" err="1" smtClean="0"/>
              <a:t>www.smartinsights.com</a:t>
            </a:r>
            <a:r>
              <a:rPr lang="en-US" b="0" dirty="0" smtClean="0"/>
              <a:t>/digital-marketing-strategy/internet-trends-2014-mary-meeker/</a:t>
            </a:r>
          </a:p>
          <a:p>
            <a:endParaRPr lang="en-U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80% of internet users own a smart phone</a:t>
            </a:r>
          </a:p>
          <a:p>
            <a:r>
              <a:rPr lang="en-US" b="0" dirty="0" smtClean="0"/>
              <a:t>http://</a:t>
            </a:r>
            <a:r>
              <a:rPr lang="en-US" b="0" dirty="0" err="1" smtClean="0"/>
              <a:t>www.globalwebindex.net</a:t>
            </a:r>
            <a:r>
              <a:rPr lang="en-US" b="0" dirty="0" smtClean="0"/>
              <a:t>/blog/80-of-internet-users-own-a-smartphone</a:t>
            </a:r>
          </a:p>
          <a:p>
            <a:endParaRPr lang="en-US" b="1" dirty="0" smtClean="0"/>
          </a:p>
          <a:p>
            <a:r>
              <a:rPr lang="en-US" b="1" dirty="0" smtClean="0"/>
              <a:t>2 billion consumers worldwide to get smartphones by 2016</a:t>
            </a:r>
          </a:p>
          <a:p>
            <a:pPr marL="171450" indent="-171450">
              <a:buFont typeface="Arial"/>
              <a:buChar char="•"/>
            </a:pPr>
            <a:r>
              <a:rPr lang="en-US" b="0" dirty="0" smtClean="0"/>
              <a:t>Right now it’s close to 1.8 billion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www.emarketer.com</a:t>
            </a:r>
            <a:r>
              <a:rPr lang="en-US" dirty="0" smtClean="0"/>
              <a:t>/Article/2-Billion-Consumers-Worldwide-Smartphones-by-2016/1011694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In the U.S., 25% of mobile Web users are mobile-only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="0" dirty="0" smtClean="0"/>
              <a:t>World</a:t>
            </a:r>
            <a:r>
              <a:rPr lang="en-US" b="0" baseline="0" dirty="0" smtClean="0"/>
              <a:t>-wide, it’s around 20%</a:t>
            </a:r>
            <a:endParaRPr lang="en-US" b="0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www.gomonews.com</a:t>
            </a:r>
            <a:r>
              <a:rPr lang="en-US" dirty="0" smtClean="0"/>
              <a:t>/mobile-web-growth-1-in-5-internet-users-dont-use-a-computer/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B3091-94C2-B645-9DE2-EE117AA135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5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/>
              <a:t>Let’s talk smartphones (not even tablets)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Mobile now accounts for 25% of all web usage .</a:t>
            </a:r>
          </a:p>
          <a:p>
            <a:pPr marL="171450" indent="-171450">
              <a:buFont typeface="Arial"/>
              <a:buChar char="•"/>
            </a:pPr>
            <a:r>
              <a:rPr lang="en-US" b="0" dirty="0" smtClean="0"/>
              <a:t>2014 Figure</a:t>
            </a:r>
          </a:p>
          <a:p>
            <a:pPr marL="171450" indent="-171450">
              <a:buFont typeface="Arial"/>
              <a:buChar char="•"/>
            </a:pPr>
            <a:r>
              <a:rPr lang="en-US" b="0" dirty="0" smtClean="0"/>
              <a:t>Was</a:t>
            </a:r>
            <a:r>
              <a:rPr lang="en-US" b="0" baseline="0" dirty="0" smtClean="0"/>
              <a:t> 14% in 2013</a:t>
            </a:r>
            <a:endParaRPr lang="en-US" b="0" dirty="0" smtClean="0"/>
          </a:p>
          <a:p>
            <a:r>
              <a:rPr lang="en-US" b="0" dirty="0" smtClean="0"/>
              <a:t>http://</a:t>
            </a:r>
            <a:r>
              <a:rPr lang="en-US" b="0" dirty="0" err="1" smtClean="0"/>
              <a:t>www.smartinsights.com</a:t>
            </a:r>
            <a:r>
              <a:rPr lang="en-US" b="0" dirty="0" smtClean="0"/>
              <a:t>/digital-marketing-strategy/internet-trends-2014-mary-meeker/</a:t>
            </a:r>
          </a:p>
          <a:p>
            <a:endParaRPr lang="en-U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80% of internet users own a smart phone</a:t>
            </a:r>
          </a:p>
          <a:p>
            <a:r>
              <a:rPr lang="en-US" b="0" dirty="0" smtClean="0"/>
              <a:t>http://</a:t>
            </a:r>
            <a:r>
              <a:rPr lang="en-US" b="0" dirty="0" err="1" smtClean="0"/>
              <a:t>www.globalwebindex.net</a:t>
            </a:r>
            <a:r>
              <a:rPr lang="en-US" b="0" dirty="0" smtClean="0"/>
              <a:t>/blog/80-of-internet-users-own-a-smartphone</a:t>
            </a:r>
          </a:p>
          <a:p>
            <a:endParaRPr lang="en-US" b="1" dirty="0" smtClean="0"/>
          </a:p>
          <a:p>
            <a:r>
              <a:rPr lang="en-US" b="1" dirty="0" smtClean="0"/>
              <a:t>2 billion consumers worldwide to get smartphones by 2016</a:t>
            </a:r>
          </a:p>
          <a:p>
            <a:pPr marL="171450" indent="-171450">
              <a:buFont typeface="Arial"/>
              <a:buChar char="•"/>
            </a:pPr>
            <a:r>
              <a:rPr lang="en-US" b="0" dirty="0" smtClean="0"/>
              <a:t>Right now it’s close to 1.8 billion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www.emarketer.com</a:t>
            </a:r>
            <a:r>
              <a:rPr lang="en-US" dirty="0" smtClean="0"/>
              <a:t>/Article/2-Billion-Consumers-Worldwide-Smartphones-by-2016/1011694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In the U.S., 25% of mobile Web users are mobile-only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="0" dirty="0" smtClean="0"/>
              <a:t>World</a:t>
            </a:r>
            <a:r>
              <a:rPr lang="en-US" b="0" baseline="0" dirty="0" smtClean="0"/>
              <a:t>-wide, it’s around 20%</a:t>
            </a:r>
            <a:endParaRPr lang="en-US" b="0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www.gomonews.com</a:t>
            </a:r>
            <a:r>
              <a:rPr lang="en-US" dirty="0" smtClean="0"/>
              <a:t>/mobile-web-growth-1-in-5-internet-users-dont-use-a-computer/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B3091-94C2-B645-9DE2-EE117AA135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5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/>
              <a:t>Let’s talk smartphones (not even tablets)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Mobile now accounts for 25% of all web usage .</a:t>
            </a:r>
          </a:p>
          <a:p>
            <a:pPr marL="171450" indent="-171450">
              <a:buFont typeface="Arial"/>
              <a:buChar char="•"/>
            </a:pPr>
            <a:r>
              <a:rPr lang="en-US" b="0" dirty="0" smtClean="0"/>
              <a:t>2014 Figure</a:t>
            </a:r>
          </a:p>
          <a:p>
            <a:pPr marL="171450" indent="-171450">
              <a:buFont typeface="Arial"/>
              <a:buChar char="•"/>
            </a:pPr>
            <a:r>
              <a:rPr lang="en-US" b="0" dirty="0" smtClean="0"/>
              <a:t>Was</a:t>
            </a:r>
            <a:r>
              <a:rPr lang="en-US" b="0" baseline="0" dirty="0" smtClean="0"/>
              <a:t> 14% in 2013</a:t>
            </a:r>
            <a:endParaRPr lang="en-US" b="0" dirty="0" smtClean="0"/>
          </a:p>
          <a:p>
            <a:r>
              <a:rPr lang="en-US" b="0" dirty="0" smtClean="0"/>
              <a:t>http://</a:t>
            </a:r>
            <a:r>
              <a:rPr lang="en-US" b="0" dirty="0" err="1" smtClean="0"/>
              <a:t>www.smartinsights.com</a:t>
            </a:r>
            <a:r>
              <a:rPr lang="en-US" b="0" dirty="0" smtClean="0"/>
              <a:t>/digital-marketing-strategy/internet-trends-2014-mary-meeker/</a:t>
            </a:r>
          </a:p>
          <a:p>
            <a:endParaRPr lang="en-U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80% of internet users own a smart phone</a:t>
            </a:r>
          </a:p>
          <a:p>
            <a:r>
              <a:rPr lang="en-US" b="0" dirty="0" smtClean="0"/>
              <a:t>http://</a:t>
            </a:r>
            <a:r>
              <a:rPr lang="en-US" b="0" dirty="0" err="1" smtClean="0"/>
              <a:t>www.globalwebindex.net</a:t>
            </a:r>
            <a:r>
              <a:rPr lang="en-US" b="0" dirty="0" smtClean="0"/>
              <a:t>/blog/80-of-internet-users-own-a-smartphone</a:t>
            </a:r>
          </a:p>
          <a:p>
            <a:endParaRPr lang="en-US" b="1" dirty="0" smtClean="0"/>
          </a:p>
          <a:p>
            <a:r>
              <a:rPr lang="en-US" b="1" dirty="0" smtClean="0"/>
              <a:t>2 billion consumers worldwide to get smartphones by 2016</a:t>
            </a:r>
          </a:p>
          <a:p>
            <a:pPr marL="171450" indent="-171450">
              <a:buFont typeface="Arial"/>
              <a:buChar char="•"/>
            </a:pPr>
            <a:r>
              <a:rPr lang="en-US" b="0" dirty="0" smtClean="0"/>
              <a:t>Right now it’s close to 1.8 billion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www.emarketer.com</a:t>
            </a:r>
            <a:r>
              <a:rPr lang="en-US" dirty="0" smtClean="0"/>
              <a:t>/Article/2-Billion-Consumers-Worldwide-Smartphones-by-2016/1011694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In the U.S., 25% of mobile Web users are mobile-only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="0" dirty="0" smtClean="0"/>
              <a:t>World</a:t>
            </a:r>
            <a:r>
              <a:rPr lang="en-US" b="0" baseline="0" dirty="0" smtClean="0"/>
              <a:t>-wide, it’s around 20%</a:t>
            </a:r>
            <a:endParaRPr lang="en-US" b="0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www.gomonews.com</a:t>
            </a:r>
            <a:r>
              <a:rPr lang="en-US" dirty="0" smtClean="0"/>
              <a:t>/mobile-web-growth-1-in-5-internet-users-dont-use-a-computer/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B3091-94C2-B645-9DE2-EE117AA135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5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/>
              <a:t>Let’s talk smartphones (not even tablets)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Mobile now accounts for 25% of all web usage .</a:t>
            </a:r>
          </a:p>
          <a:p>
            <a:pPr marL="171450" indent="-171450">
              <a:buFont typeface="Arial"/>
              <a:buChar char="•"/>
            </a:pPr>
            <a:r>
              <a:rPr lang="en-US" b="0" dirty="0" smtClean="0"/>
              <a:t>2014 Figure</a:t>
            </a:r>
          </a:p>
          <a:p>
            <a:pPr marL="171450" indent="-171450">
              <a:buFont typeface="Arial"/>
              <a:buChar char="•"/>
            </a:pPr>
            <a:r>
              <a:rPr lang="en-US" b="0" dirty="0" smtClean="0"/>
              <a:t>Was</a:t>
            </a:r>
            <a:r>
              <a:rPr lang="en-US" b="0" baseline="0" dirty="0" smtClean="0"/>
              <a:t> 14% in 2013</a:t>
            </a:r>
            <a:endParaRPr lang="en-US" b="0" dirty="0" smtClean="0"/>
          </a:p>
          <a:p>
            <a:r>
              <a:rPr lang="en-US" b="0" dirty="0" smtClean="0"/>
              <a:t>http://</a:t>
            </a:r>
            <a:r>
              <a:rPr lang="en-US" b="0" dirty="0" err="1" smtClean="0"/>
              <a:t>www.smartinsights.com</a:t>
            </a:r>
            <a:r>
              <a:rPr lang="en-US" b="0" dirty="0" smtClean="0"/>
              <a:t>/digital-marketing-strategy/internet-trends-2014-mary-meeker/</a:t>
            </a:r>
          </a:p>
          <a:p>
            <a:endParaRPr lang="en-U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80% of internet users own a smart phone</a:t>
            </a:r>
          </a:p>
          <a:p>
            <a:r>
              <a:rPr lang="en-US" b="0" dirty="0" smtClean="0"/>
              <a:t>http://</a:t>
            </a:r>
            <a:r>
              <a:rPr lang="en-US" b="0" dirty="0" err="1" smtClean="0"/>
              <a:t>www.globalwebindex.net</a:t>
            </a:r>
            <a:r>
              <a:rPr lang="en-US" b="0" dirty="0" smtClean="0"/>
              <a:t>/blog/80-of-internet-users-own-a-smartphone</a:t>
            </a:r>
          </a:p>
          <a:p>
            <a:endParaRPr lang="en-US" b="1" dirty="0" smtClean="0"/>
          </a:p>
          <a:p>
            <a:r>
              <a:rPr lang="en-US" b="1" dirty="0" smtClean="0"/>
              <a:t>2 billion consumers worldwide to get smartphones by 2016</a:t>
            </a:r>
          </a:p>
          <a:p>
            <a:pPr marL="171450" indent="-171450">
              <a:buFont typeface="Arial"/>
              <a:buChar char="•"/>
            </a:pPr>
            <a:r>
              <a:rPr lang="en-US" b="0" dirty="0" smtClean="0"/>
              <a:t>Right now it’s close to 1.8 billion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www.emarketer.com</a:t>
            </a:r>
            <a:r>
              <a:rPr lang="en-US" dirty="0" smtClean="0"/>
              <a:t>/Article/2-Billion-Consumers-Worldwide-Smartphones-by-2016/1011694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In the U.S., 25% of mobile Web users are mobile-only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="0" dirty="0" smtClean="0"/>
              <a:t>World</a:t>
            </a:r>
            <a:r>
              <a:rPr lang="en-US" b="0" baseline="0" dirty="0" smtClean="0"/>
              <a:t>-wide, it’s around 20%</a:t>
            </a:r>
            <a:endParaRPr lang="en-US" b="0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www.gomonews.com</a:t>
            </a:r>
            <a:r>
              <a:rPr lang="en-US" dirty="0" smtClean="0"/>
              <a:t>/mobile-web-growth-1-in-5-internet-users-dont-use-a-computer/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B3091-94C2-B645-9DE2-EE117AA135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5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/>
              <a:t>Let’s talk smartphones (not even tablets)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Mobile now accounts for 25% of all web usage .</a:t>
            </a:r>
          </a:p>
          <a:p>
            <a:pPr marL="171450" indent="-171450">
              <a:buFont typeface="Arial"/>
              <a:buChar char="•"/>
            </a:pPr>
            <a:r>
              <a:rPr lang="en-US" b="0" dirty="0" smtClean="0"/>
              <a:t>2014 Figure</a:t>
            </a:r>
          </a:p>
          <a:p>
            <a:pPr marL="171450" indent="-171450">
              <a:buFont typeface="Arial"/>
              <a:buChar char="•"/>
            </a:pPr>
            <a:r>
              <a:rPr lang="en-US" b="0" dirty="0" smtClean="0"/>
              <a:t>Was</a:t>
            </a:r>
            <a:r>
              <a:rPr lang="en-US" b="0" baseline="0" dirty="0" smtClean="0"/>
              <a:t> 14% in 2013</a:t>
            </a:r>
            <a:endParaRPr lang="en-US" b="0" dirty="0" smtClean="0"/>
          </a:p>
          <a:p>
            <a:r>
              <a:rPr lang="en-US" b="0" dirty="0" smtClean="0"/>
              <a:t>http://</a:t>
            </a:r>
            <a:r>
              <a:rPr lang="en-US" b="0" dirty="0" err="1" smtClean="0"/>
              <a:t>www.smartinsights.com</a:t>
            </a:r>
            <a:r>
              <a:rPr lang="en-US" b="0" dirty="0" smtClean="0"/>
              <a:t>/digital-marketing-strategy/internet-trends-2014-mary-meeker/</a:t>
            </a:r>
          </a:p>
          <a:p>
            <a:endParaRPr lang="en-U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80% of internet users own a smart phone</a:t>
            </a:r>
          </a:p>
          <a:p>
            <a:r>
              <a:rPr lang="en-US" b="0" dirty="0" smtClean="0"/>
              <a:t>http://</a:t>
            </a:r>
            <a:r>
              <a:rPr lang="en-US" b="0" dirty="0" err="1" smtClean="0"/>
              <a:t>www.globalwebindex.net</a:t>
            </a:r>
            <a:r>
              <a:rPr lang="en-US" b="0" dirty="0" smtClean="0"/>
              <a:t>/blog/80-of-internet-users-own-a-smartphone</a:t>
            </a:r>
          </a:p>
          <a:p>
            <a:endParaRPr lang="en-US" b="1" dirty="0" smtClean="0"/>
          </a:p>
          <a:p>
            <a:r>
              <a:rPr lang="en-US" b="1" dirty="0" smtClean="0"/>
              <a:t>2 billion consumers worldwide to get smartphones by 2016</a:t>
            </a:r>
          </a:p>
          <a:p>
            <a:pPr marL="171450" indent="-171450">
              <a:buFont typeface="Arial"/>
              <a:buChar char="•"/>
            </a:pPr>
            <a:r>
              <a:rPr lang="en-US" b="0" dirty="0" smtClean="0"/>
              <a:t>Right now it’s close to 1.8 billion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www.emarketer.com</a:t>
            </a:r>
            <a:r>
              <a:rPr lang="en-US" dirty="0" smtClean="0"/>
              <a:t>/Article/2-Billion-Consumers-Worldwide-Smartphones-by-2016/1011694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In the U.S., 25% of mobile Web users are mobile-only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="0" dirty="0" smtClean="0"/>
              <a:t>World</a:t>
            </a:r>
            <a:r>
              <a:rPr lang="en-US" b="0" baseline="0" dirty="0" smtClean="0"/>
              <a:t>-wide, it’s around 20%</a:t>
            </a:r>
            <a:endParaRPr lang="en-US" b="0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www.gomonews.com</a:t>
            </a:r>
            <a:r>
              <a:rPr lang="en-US" dirty="0" smtClean="0"/>
              <a:t>/mobile-web-growth-1-in-5-internet-users-dont-use-a-computer/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B3091-94C2-B645-9DE2-EE117AA135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5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/>
              <a:t>Let’s talk smartphones (not even tablets)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Mobile now accounts for 25% of all web usage .</a:t>
            </a:r>
          </a:p>
          <a:p>
            <a:pPr marL="171450" indent="-171450">
              <a:buFont typeface="Arial"/>
              <a:buChar char="•"/>
            </a:pPr>
            <a:r>
              <a:rPr lang="en-US" b="0" dirty="0" smtClean="0"/>
              <a:t>2014 Figure</a:t>
            </a:r>
          </a:p>
          <a:p>
            <a:pPr marL="171450" indent="-171450">
              <a:buFont typeface="Arial"/>
              <a:buChar char="•"/>
            </a:pPr>
            <a:r>
              <a:rPr lang="en-US" b="0" dirty="0" smtClean="0"/>
              <a:t>Was</a:t>
            </a:r>
            <a:r>
              <a:rPr lang="en-US" b="0" baseline="0" dirty="0" smtClean="0"/>
              <a:t> 14% in 2013</a:t>
            </a:r>
            <a:endParaRPr lang="en-US" b="0" dirty="0" smtClean="0"/>
          </a:p>
          <a:p>
            <a:r>
              <a:rPr lang="en-US" b="0" dirty="0" smtClean="0"/>
              <a:t>http://</a:t>
            </a:r>
            <a:r>
              <a:rPr lang="en-US" b="0" dirty="0" err="1" smtClean="0"/>
              <a:t>www.smartinsights.com</a:t>
            </a:r>
            <a:r>
              <a:rPr lang="en-US" b="0" dirty="0" smtClean="0"/>
              <a:t>/digital-marketing-strategy/internet-trends-2014-mary-meeker/</a:t>
            </a:r>
          </a:p>
          <a:p>
            <a:endParaRPr lang="en-U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80% of internet users own a smart phone</a:t>
            </a:r>
          </a:p>
          <a:p>
            <a:r>
              <a:rPr lang="en-US" b="0" dirty="0" smtClean="0"/>
              <a:t>http://</a:t>
            </a:r>
            <a:r>
              <a:rPr lang="en-US" b="0" dirty="0" err="1" smtClean="0"/>
              <a:t>www.globalwebindex.net</a:t>
            </a:r>
            <a:r>
              <a:rPr lang="en-US" b="0" dirty="0" smtClean="0"/>
              <a:t>/blog/80-of-internet-users-own-a-smartphone</a:t>
            </a:r>
          </a:p>
          <a:p>
            <a:endParaRPr lang="en-US" b="1" dirty="0" smtClean="0"/>
          </a:p>
          <a:p>
            <a:r>
              <a:rPr lang="en-US" b="1" dirty="0" smtClean="0"/>
              <a:t>2 billion consumers worldwide to get smartphones by 2016</a:t>
            </a:r>
          </a:p>
          <a:p>
            <a:pPr marL="171450" indent="-171450">
              <a:buFont typeface="Arial"/>
              <a:buChar char="•"/>
            </a:pPr>
            <a:r>
              <a:rPr lang="en-US" b="0" dirty="0" smtClean="0"/>
              <a:t>Right now it’s close to 1.8 billion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www.emarketer.com</a:t>
            </a:r>
            <a:r>
              <a:rPr lang="en-US" dirty="0" smtClean="0"/>
              <a:t>/Article/2-Billion-Consumers-Worldwide-Smartphones-by-2016/1011694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In the U.S., 25% of mobile Web users are mobile-only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="0" dirty="0" smtClean="0"/>
              <a:t>World</a:t>
            </a:r>
            <a:r>
              <a:rPr lang="en-US" b="0" baseline="0" dirty="0" smtClean="0"/>
              <a:t>-wide, it’s around 20%</a:t>
            </a:r>
            <a:endParaRPr lang="en-US" b="0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www.gomonews.com</a:t>
            </a:r>
            <a:r>
              <a:rPr lang="en-US" dirty="0" smtClean="0"/>
              <a:t>/mobile-web-growth-1-in-5-internet-users-dont-use-a-computer/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B3091-94C2-B645-9DE2-EE117AA135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5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/>
              <a:t>Let’s talk smartphones (not even tablets)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Mobile now accounts for 25% of all web usage .</a:t>
            </a:r>
          </a:p>
          <a:p>
            <a:pPr marL="171450" indent="-171450">
              <a:buFont typeface="Arial"/>
              <a:buChar char="•"/>
            </a:pPr>
            <a:r>
              <a:rPr lang="en-US" b="0" dirty="0" smtClean="0"/>
              <a:t>2014 Figure</a:t>
            </a:r>
          </a:p>
          <a:p>
            <a:pPr marL="171450" indent="-171450">
              <a:buFont typeface="Arial"/>
              <a:buChar char="•"/>
            </a:pPr>
            <a:r>
              <a:rPr lang="en-US" b="0" dirty="0" smtClean="0"/>
              <a:t>Was</a:t>
            </a:r>
            <a:r>
              <a:rPr lang="en-US" b="0" baseline="0" dirty="0" smtClean="0"/>
              <a:t> 14% in 2013</a:t>
            </a:r>
            <a:endParaRPr lang="en-US" b="0" dirty="0" smtClean="0"/>
          </a:p>
          <a:p>
            <a:r>
              <a:rPr lang="en-US" b="0" dirty="0" smtClean="0"/>
              <a:t>http://</a:t>
            </a:r>
            <a:r>
              <a:rPr lang="en-US" b="0" dirty="0" err="1" smtClean="0"/>
              <a:t>www.smartinsights.com</a:t>
            </a:r>
            <a:r>
              <a:rPr lang="en-US" b="0" dirty="0" smtClean="0"/>
              <a:t>/digital-marketing-strategy/internet-trends-2014-mary-meeker/</a:t>
            </a:r>
          </a:p>
          <a:p>
            <a:endParaRPr lang="en-U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80% of internet users own a smart phone</a:t>
            </a:r>
          </a:p>
          <a:p>
            <a:r>
              <a:rPr lang="en-US" b="0" dirty="0" smtClean="0"/>
              <a:t>http://</a:t>
            </a:r>
            <a:r>
              <a:rPr lang="en-US" b="0" dirty="0" err="1" smtClean="0"/>
              <a:t>www.globalwebindex.net</a:t>
            </a:r>
            <a:r>
              <a:rPr lang="en-US" b="0" dirty="0" smtClean="0"/>
              <a:t>/blog/80-of-internet-users-own-a-smartphone</a:t>
            </a:r>
          </a:p>
          <a:p>
            <a:endParaRPr lang="en-US" b="1" dirty="0" smtClean="0"/>
          </a:p>
          <a:p>
            <a:r>
              <a:rPr lang="en-US" b="1" dirty="0" smtClean="0"/>
              <a:t>2 billion consumers worldwide to get smartphones by 2016</a:t>
            </a:r>
          </a:p>
          <a:p>
            <a:pPr marL="171450" indent="-171450">
              <a:buFont typeface="Arial"/>
              <a:buChar char="•"/>
            </a:pPr>
            <a:r>
              <a:rPr lang="en-US" b="0" dirty="0" smtClean="0"/>
              <a:t>Right now it’s close to 1.8 billion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www.emarketer.com</a:t>
            </a:r>
            <a:r>
              <a:rPr lang="en-US" dirty="0" smtClean="0"/>
              <a:t>/Article/2-Billion-Consumers-Worldwide-Smartphones-by-2016/1011694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In the U.S., 25% of mobile Web users are mobile-only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="0" dirty="0" smtClean="0"/>
              <a:t>World</a:t>
            </a:r>
            <a:r>
              <a:rPr lang="en-US" b="0" baseline="0" dirty="0" smtClean="0"/>
              <a:t>-wide, it’s around 20%</a:t>
            </a:r>
            <a:endParaRPr lang="en-US" b="0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www.gomonews.com</a:t>
            </a:r>
            <a:r>
              <a:rPr lang="en-US" dirty="0" smtClean="0"/>
              <a:t>/mobile-web-growth-1-in-5-internet-users-dont-use-a-computer/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B3091-94C2-B645-9DE2-EE117AA135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5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/>
              <a:t>Let’s talk smartphones (not even tablets)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Mobile now accounts for 25% of all web usage .</a:t>
            </a:r>
          </a:p>
          <a:p>
            <a:pPr marL="171450" indent="-171450">
              <a:buFont typeface="Arial"/>
              <a:buChar char="•"/>
            </a:pPr>
            <a:r>
              <a:rPr lang="en-US" b="0" dirty="0" smtClean="0"/>
              <a:t>2014 Figure</a:t>
            </a:r>
          </a:p>
          <a:p>
            <a:pPr marL="171450" indent="-171450">
              <a:buFont typeface="Arial"/>
              <a:buChar char="•"/>
            </a:pPr>
            <a:r>
              <a:rPr lang="en-US" b="0" dirty="0" smtClean="0"/>
              <a:t>Was</a:t>
            </a:r>
            <a:r>
              <a:rPr lang="en-US" b="0" baseline="0" dirty="0" smtClean="0"/>
              <a:t> 14% in 2013</a:t>
            </a:r>
            <a:endParaRPr lang="en-US" b="0" dirty="0" smtClean="0"/>
          </a:p>
          <a:p>
            <a:r>
              <a:rPr lang="en-US" b="0" dirty="0" smtClean="0"/>
              <a:t>http://</a:t>
            </a:r>
            <a:r>
              <a:rPr lang="en-US" b="0" dirty="0" err="1" smtClean="0"/>
              <a:t>www.smartinsights.com</a:t>
            </a:r>
            <a:r>
              <a:rPr lang="en-US" b="0" dirty="0" smtClean="0"/>
              <a:t>/digital-marketing-strategy/internet-trends-2014-mary-meeker/</a:t>
            </a:r>
          </a:p>
          <a:p>
            <a:endParaRPr lang="en-U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80% of internet users own a smart phone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http://</a:t>
            </a:r>
            <a:r>
              <a:rPr lang="en-US" b="0" dirty="0" err="1" smtClean="0"/>
              <a:t>insight.globalwebindex.net</a:t>
            </a:r>
            <a:r>
              <a:rPr lang="en-US" b="0" dirty="0" smtClean="0"/>
              <a:t>/device-q3-2014</a:t>
            </a:r>
          </a:p>
          <a:p>
            <a:r>
              <a:rPr lang="en-US" b="0" dirty="0" smtClean="0"/>
              <a:t>http://</a:t>
            </a:r>
            <a:r>
              <a:rPr lang="en-US" b="0" dirty="0" err="1" smtClean="0"/>
              <a:t>www.globalwebindex.net</a:t>
            </a:r>
            <a:r>
              <a:rPr lang="en-US" b="0" dirty="0" smtClean="0"/>
              <a:t>/blog/80-of-internet-users-own-a-smartphone</a:t>
            </a:r>
          </a:p>
          <a:p>
            <a:endParaRPr lang="en-US" b="1" dirty="0" smtClean="0"/>
          </a:p>
          <a:p>
            <a:r>
              <a:rPr lang="en-US" b="1" dirty="0" smtClean="0"/>
              <a:t>2 billion consumers worldwide to get smartphones by 2016</a:t>
            </a:r>
          </a:p>
          <a:p>
            <a:pPr marL="171450" indent="-171450">
              <a:buFont typeface="Arial"/>
              <a:buChar char="•"/>
            </a:pPr>
            <a:r>
              <a:rPr lang="en-US" b="0" dirty="0" smtClean="0"/>
              <a:t>Right now it’s close to 1.8 billion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www.emarketer.com</a:t>
            </a:r>
            <a:r>
              <a:rPr lang="en-US" dirty="0" smtClean="0"/>
              <a:t>/Article/2-Billion-Consumers-Worldwide-Smartphones-by-2016/1011694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In the U.S., 25% of mobile Web users are mobile-only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="0" dirty="0" smtClean="0"/>
              <a:t>World</a:t>
            </a:r>
            <a:r>
              <a:rPr lang="en-US" b="0" baseline="0" dirty="0" smtClean="0"/>
              <a:t>-wide, it’s around 20%</a:t>
            </a:r>
            <a:endParaRPr lang="en-US" b="0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www.gomonews.com</a:t>
            </a:r>
            <a:r>
              <a:rPr lang="en-US" dirty="0" smtClean="0"/>
              <a:t>/mobile-web-growth-1-in-5-internet-users-dont-use-a-computer/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B3091-94C2-B645-9DE2-EE117AA135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5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 say most types because there’s nothing that’s a best fit</a:t>
            </a:r>
            <a:r>
              <a:rPr lang="en-US" baseline="0" dirty="0" smtClean="0"/>
              <a:t> for everything.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B3091-94C2-B645-9DE2-EE117AA135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72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 out design</a:t>
            </a:r>
          </a:p>
          <a:p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is the enemy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, design can turn into a happy path mess (define happy path)</a:t>
            </a:r>
          </a:p>
          <a:p>
            <a:r>
              <a:rPr lang="en-US" dirty="0" smtClean="0"/>
              <a:t>Designing a dashboard without knowing what the data is.</a:t>
            </a:r>
          </a:p>
          <a:p>
            <a:r>
              <a:rPr lang="en-US" dirty="0" smtClean="0"/>
              <a:t>How can you design a web site without knowing what the content is?</a:t>
            </a:r>
          </a:p>
          <a:p>
            <a:r>
              <a:rPr lang="en-US" dirty="0" smtClean="0"/>
              <a:t>Selective Content Delivery - prioritizing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B3091-94C2-B645-9DE2-EE117AA135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189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Everything used to be 72dpi (</a:t>
            </a:r>
            <a:r>
              <a:rPr lang="en-US" dirty="0" err="1" smtClean="0"/>
              <a:t>ppi</a:t>
            </a:r>
            <a:r>
              <a:rPr lang="en-US" dirty="0" smtClean="0"/>
              <a:t>)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Apple (Retina)</a:t>
            </a:r>
            <a:r>
              <a:rPr lang="en-US" baseline="0" dirty="0" smtClean="0"/>
              <a:t> displays are ~200-400x / inch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You may want to serve out assets with different </a:t>
            </a:r>
            <a:r>
              <a:rPr lang="en-US" baseline="0" dirty="0" err="1" smtClean="0"/>
              <a:t>ppi</a:t>
            </a:r>
            <a:r>
              <a:rPr lang="en-US" baseline="0" dirty="0" smtClean="0"/>
              <a:t> depending on the pixel density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B3091-94C2-B645-9DE2-EE117AA135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22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tweets can you see at once on your phone?</a:t>
            </a:r>
          </a:p>
          <a:p>
            <a:r>
              <a:rPr lang="en-US" dirty="0" smtClean="0"/>
              <a:t>How many emails</a:t>
            </a:r>
            <a:r>
              <a:rPr lang="en-US" baseline="0" dirty="0" smtClean="0"/>
              <a:t> to you check?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B3091-94C2-B645-9DE2-EE117AA135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189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say this as</a:t>
            </a:r>
            <a:r>
              <a:rPr lang="en-US" baseline="0" dirty="0" smtClean="0"/>
              <a:t> a humorous exaggeration, but I don’t </a:t>
            </a:r>
            <a:r>
              <a:rPr lang="en-US" baseline="0" dirty="0" err="1" smtClean="0"/>
              <a:t>extire</a:t>
            </a:r>
            <a:r>
              <a:rPr lang="en-US" baseline="0" dirty="0" smtClean="0"/>
              <a:t> </a:t>
            </a:r>
            <a:endParaRPr lang="en-US" dirty="0" smtClean="0"/>
          </a:p>
          <a:p>
            <a:r>
              <a:rPr lang="en-US" dirty="0" smtClean="0"/>
              <a:t>Sometimes we won’t have content ready and will use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as a placeholder.</a:t>
            </a:r>
            <a:r>
              <a:rPr lang="en-US" baseline="0" dirty="0" smtClean="0"/>
              <a:t>  </a:t>
            </a:r>
          </a:p>
          <a:p>
            <a:r>
              <a:rPr lang="en-US" baseline="0" dirty="0" smtClean="0"/>
              <a:t>This can get us in a lot of trouble.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can make expensive, high-fidelity designs to discover that the content doesn’t match the design.  Redo ensues.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(</a:t>
            </a:r>
            <a:r>
              <a:rPr lang="en-US" baseline="0" dirty="0" err="1" smtClean="0"/>
              <a:t>Thid</a:t>
            </a:r>
            <a:r>
              <a:rPr lang="en-US" baseline="0" dirty="0" smtClean="0"/>
              <a:t>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We’re treating content as a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B3091-94C2-B645-9DE2-EE117AA135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56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content a 2</a:t>
            </a:r>
            <a:r>
              <a:rPr lang="en-US" baseline="30000" dirty="0" smtClean="0"/>
              <a:t>nd</a:t>
            </a:r>
            <a:r>
              <a:rPr lang="en-US" dirty="0" smtClean="0"/>
              <a:t>-class citizen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B3091-94C2-B645-9DE2-EE117AA135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56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content a 2</a:t>
            </a:r>
            <a:r>
              <a:rPr lang="en-US" baseline="30000" dirty="0" smtClean="0"/>
              <a:t>nd</a:t>
            </a:r>
            <a:r>
              <a:rPr lang="en-US" dirty="0" smtClean="0"/>
              <a:t>-class citizen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B3091-94C2-B645-9DE2-EE117AA135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56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Pouring ten gallons of water into a 3-gallon bucket.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B3091-94C2-B645-9DE2-EE117AA135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02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#1</a:t>
            </a:r>
            <a:r>
              <a:rPr lang="en-US" baseline="0" dirty="0" smtClean="0"/>
              <a:t> – People usually have the attention span of moths on amphetamines</a:t>
            </a:r>
            <a:r>
              <a:rPr lang="en-US" baseline="0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#2 – </a:t>
            </a:r>
            <a:r>
              <a:rPr lang="en-US" dirty="0" smtClean="0"/>
              <a:t>How</a:t>
            </a:r>
            <a:r>
              <a:rPr lang="en-US" baseline="0" dirty="0" smtClean="0"/>
              <a:t> many of you have dependable carrier signals with consistent coverage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#3 – Ultimately, mobile is a compromise – this isn’t the array or 27” monitors we have at work!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B3091-94C2-B645-9DE2-EE117AA1353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60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#1</a:t>
            </a:r>
            <a:r>
              <a:rPr lang="en-US" baseline="0" dirty="0" smtClean="0"/>
              <a:t> – People usually have the attention span of moths on amphetamines.</a:t>
            </a:r>
            <a:endParaRPr lang="en-US" dirty="0" smtClean="0"/>
          </a:p>
          <a:p>
            <a:r>
              <a:rPr lang="en-US" dirty="0" smtClean="0"/>
              <a:t>#2 – Hotel WIFI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B3091-94C2-B645-9DE2-EE117AA1353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60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TEST</a:t>
            </a:r>
            <a:r>
              <a:rPr lang="en-US" baseline="0" dirty="0" smtClean="0"/>
              <a:t>, TEST, TEST – Tell about UA experience with media rich pages being mistaken for advertisement. 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B3091-94C2-B645-9DE2-EE117AA1353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2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Total pixel dim</a:t>
            </a:r>
            <a:r>
              <a:rPr lang="en-US" baseline="0" dirty="0" smtClean="0"/>
              <a:t>ensions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4K consumer monitors</a:t>
            </a:r>
            <a:r>
              <a:rPr lang="en-US" baseline="0" dirty="0" smtClean="0"/>
              <a:t> are priced around $500.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B3091-94C2-B645-9DE2-EE117AA135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60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>
                <a:solidFill>
                  <a:srgbClr val="FFFFFF"/>
                </a:solidFill>
              </a:rPr>
              <a:t>Reference: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FFFFFF"/>
                </a:solidFill>
              </a:rPr>
              <a:t>http://</a:t>
            </a:r>
            <a:r>
              <a:rPr lang="en-US" sz="1200" dirty="0" err="1" smtClean="0">
                <a:solidFill>
                  <a:srgbClr val="FFFFFF"/>
                </a:solidFill>
              </a:rPr>
              <a:t>en.wikipedia.org</a:t>
            </a:r>
            <a:r>
              <a:rPr lang="en-US" sz="1200" dirty="0" smtClean="0">
                <a:solidFill>
                  <a:srgbClr val="FFFFFF"/>
                </a:solidFill>
              </a:rPr>
              <a:t>/wiki/Ultra-high-</a:t>
            </a:r>
            <a:r>
              <a:rPr lang="en-US" sz="1200" dirty="0" err="1" smtClean="0">
                <a:solidFill>
                  <a:srgbClr val="FFFFFF"/>
                </a:solidFill>
              </a:rPr>
              <a:t>definition_television</a:t>
            </a:r>
            <a:endParaRPr lang="en-US" sz="1200" dirty="0" smtClean="0">
              <a:solidFill>
                <a:srgbClr val="FFFF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B3091-94C2-B645-9DE2-EE117AA135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87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Thing of other devices,</a:t>
            </a:r>
            <a:r>
              <a:rPr lang="en-US" baseline="0" dirty="0" smtClean="0"/>
              <a:t> especially those of a larger size: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Televisions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Signs at airports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B3091-94C2-B645-9DE2-EE117AA135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75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If you’ve been following the weather for the</a:t>
            </a:r>
            <a:r>
              <a:rPr lang="en-US" baseline="0" dirty="0" smtClean="0"/>
              <a:t> Baltimore / DC area, you’d have seen that we turning into </a:t>
            </a:r>
            <a:r>
              <a:rPr lang="en-US" baseline="0" dirty="0" err="1" smtClean="0"/>
              <a:t>Westeros</a:t>
            </a:r>
            <a:r>
              <a:rPr lang="en-US" baseline="0" dirty="0" smtClean="0"/>
              <a:t> from Game of Thrones.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Except for “Winter has come and it just won’t go away.”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(1,2,3) After all, this is pretty typical</a:t>
            </a:r>
            <a:r>
              <a:rPr lang="en-US" baseline="0" dirty="0" smtClean="0"/>
              <a:t> use case.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site saves the user time by providing an experience befitting the device’s capability.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This does look like a lot of content to digest on my iPhone.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B3091-94C2-B645-9DE2-EE117AA135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34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</a:t>
            </a:r>
            <a:r>
              <a:rPr lang="en-US" baseline="0" dirty="0" smtClean="0"/>
              <a:t> can understand this being an option for a tablet that could go either way.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However, this was served up to my phone.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blog.radware.com</a:t>
            </a:r>
            <a:r>
              <a:rPr lang="en-US" dirty="0" smtClean="0"/>
              <a:t>/</a:t>
            </a:r>
            <a:r>
              <a:rPr lang="en-US" dirty="0" err="1" smtClean="0"/>
              <a:t>applicationdelivery</a:t>
            </a:r>
            <a:r>
              <a:rPr lang="en-US" dirty="0" smtClean="0"/>
              <a:t>/</a:t>
            </a:r>
            <a:r>
              <a:rPr lang="en-US" dirty="0" err="1" smtClean="0"/>
              <a:t>applicationaccelerationoptimization</a:t>
            </a:r>
            <a:r>
              <a:rPr lang="en-US" dirty="0" smtClean="0"/>
              <a:t>/2014/04/7-mobile-performance-myths/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Especially the case of e-commerce sites</a:t>
            </a:r>
            <a:r>
              <a:rPr lang="en-US" baseline="0" dirty="0" smtClean="0"/>
              <a:t> where users (35%) tend to choose the desktop experience (2012 data)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B3091-94C2-B645-9DE2-EE117AA135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34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Mobile</a:t>
            </a:r>
            <a:r>
              <a:rPr lang="en-US" b="1" baseline="0" dirty="0" smtClean="0"/>
              <a:t> First – What am I talking about?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Design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Development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Project Management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Overall, a central methodology to web production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B3091-94C2-B645-9DE2-EE117AA135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4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B3091-94C2-B645-9DE2-EE117AA135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4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DDC7-4A48-3F46-82F9-B14C2CCE18C9}" type="datetimeFigureOut">
              <a:rPr lang="en-US" smtClean="0"/>
              <a:t>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85B5-73E9-DF41-B7BC-2C7C22E8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62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DDC7-4A48-3F46-82F9-B14C2CCE18C9}" type="datetimeFigureOut">
              <a:rPr lang="en-US" smtClean="0"/>
              <a:t>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85B5-73E9-DF41-B7BC-2C7C22E8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DDC7-4A48-3F46-82F9-B14C2CCE18C9}" type="datetimeFigureOut">
              <a:rPr lang="en-US" smtClean="0"/>
              <a:t>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85B5-73E9-DF41-B7BC-2C7C22E8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13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73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86832"/>
            <a:ext cx="9154578" cy="793751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27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DDC7-4A48-3F46-82F9-B14C2CCE18C9}" type="datetimeFigureOut">
              <a:rPr lang="en-US" smtClean="0"/>
              <a:t>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85B5-73E9-DF41-B7BC-2C7C22E8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DDC7-4A48-3F46-82F9-B14C2CCE18C9}" type="datetimeFigureOut">
              <a:rPr lang="en-US" smtClean="0"/>
              <a:t>3/11/15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85B5-73E9-DF41-B7BC-2C7C22E8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16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DDC7-4A48-3F46-82F9-B14C2CCE18C9}" type="datetimeFigureOut">
              <a:rPr lang="en-US" smtClean="0"/>
              <a:t>3/11/15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85B5-73E9-DF41-B7BC-2C7C22E8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60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DDC7-4A48-3F46-82F9-B14C2CCE18C9}" type="datetimeFigureOut">
              <a:rPr lang="en-US" smtClean="0"/>
              <a:t>3/11/15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85B5-73E9-DF41-B7BC-2C7C22E8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52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DDC7-4A48-3F46-82F9-B14C2CCE18C9}" type="datetimeFigureOut">
              <a:rPr lang="en-US" smtClean="0"/>
              <a:t>3/11/15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85B5-73E9-DF41-B7BC-2C7C22E8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91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DDC7-4A48-3F46-82F9-B14C2CCE18C9}" type="datetimeFigureOut">
              <a:rPr lang="en-US" smtClean="0"/>
              <a:t>3/11/15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85B5-73E9-DF41-B7BC-2C7C22E8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4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DDC7-4A48-3F46-82F9-B14C2CCE18C9}" type="datetimeFigureOut">
              <a:rPr lang="en-US" smtClean="0"/>
              <a:t>3/11/15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85B5-73E9-DF41-B7BC-2C7C22E8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44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g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DDDC7-4A48-3F46-82F9-B14C2CCE18C9}" type="datetimeFigureOut">
              <a:rPr lang="en-US" smtClean="0"/>
              <a:t>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D85B5-73E9-DF41-B7BC-2C7C22E8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32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rgbClr val="6196C3"/>
          </a:solidFill>
          <a:latin typeface="Architects Daughter"/>
          <a:ea typeface="+mj-ea"/>
          <a:cs typeface="Architects Daughter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200" kern="1200">
          <a:solidFill>
            <a:schemeClr val="bg1"/>
          </a:solidFill>
          <a:latin typeface="Lato Regular"/>
          <a:ea typeface="+mn-ea"/>
          <a:cs typeface="Lato Regular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800" kern="1200">
          <a:solidFill>
            <a:schemeClr val="bg1"/>
          </a:solidFill>
          <a:latin typeface="Lato Regular"/>
          <a:ea typeface="+mn-ea"/>
          <a:cs typeface="Lato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bg1"/>
          </a:solidFill>
          <a:latin typeface="Lato Regular"/>
          <a:ea typeface="+mn-ea"/>
          <a:cs typeface="Lato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bg1"/>
          </a:solidFill>
          <a:latin typeface="Lato Regular"/>
          <a:ea typeface="+mn-ea"/>
          <a:cs typeface="Lato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bg1"/>
          </a:solidFill>
          <a:latin typeface="Lato Regular"/>
          <a:ea typeface="+mn-ea"/>
          <a:cs typeface="Lato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46631"/>
            <a:ext cx="9144000" cy="1470025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r</a:t>
            </a:r>
            <a:r>
              <a:rPr lang="en-US" sz="6600" dirty="0" smtClean="0">
                <a:latin typeface="Architects Daughter"/>
                <a:cs typeface="Architects Daughter"/>
              </a:rPr>
              <a:t>esponsive </a:t>
            </a:r>
            <a:r>
              <a:rPr lang="en-US" sz="6600" dirty="0"/>
              <a:t>d</a:t>
            </a:r>
            <a:r>
              <a:rPr lang="en-US" sz="6600" dirty="0" smtClean="0">
                <a:latin typeface="Architects Daughter"/>
                <a:cs typeface="Architects Daughter"/>
              </a:rPr>
              <a:t>esign</a:t>
            </a:r>
            <a:endParaRPr lang="en-US" sz="6600" dirty="0">
              <a:latin typeface="Architects Daughter"/>
              <a:cs typeface="Architects Daughter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1542931"/>
            <a:ext cx="9144000" cy="2894806"/>
            <a:chOff x="0" y="2070987"/>
            <a:chExt cx="9144000" cy="2894806"/>
          </a:xfrm>
        </p:grpSpPr>
        <p:sp>
          <p:nvSpPr>
            <p:cNvPr id="19" name="Rectangle 18"/>
            <p:cNvSpPr/>
            <p:nvPr/>
          </p:nvSpPr>
          <p:spPr>
            <a:xfrm>
              <a:off x="0" y="2070987"/>
              <a:ext cx="9144000" cy="289480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management.fw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940" y="2483766"/>
              <a:ext cx="2018740" cy="1861025"/>
            </a:xfrm>
            <a:prstGeom prst="rect">
              <a:avLst/>
            </a:prstGeom>
          </p:spPr>
        </p:pic>
        <p:pic>
          <p:nvPicPr>
            <p:cNvPr id="9" name="Picture 8" descr="planning.fw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628" y="2469204"/>
              <a:ext cx="1577142" cy="1835218"/>
            </a:xfrm>
            <a:prstGeom prst="rect">
              <a:avLst/>
            </a:prstGeom>
          </p:spPr>
        </p:pic>
        <p:pic>
          <p:nvPicPr>
            <p:cNvPr id="10" name="Picture 9" descr="execution.fw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3719" y="2664575"/>
              <a:ext cx="2018740" cy="1719083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631305" y="4538599"/>
            <a:ext cx="7985659" cy="646331"/>
            <a:chOff x="631305" y="4697046"/>
            <a:chExt cx="7985659" cy="646331"/>
          </a:xfrm>
        </p:grpSpPr>
        <p:sp>
          <p:nvSpPr>
            <p:cNvPr id="14" name="Rectangle 13"/>
            <p:cNvSpPr/>
            <p:nvPr/>
          </p:nvSpPr>
          <p:spPr>
            <a:xfrm>
              <a:off x="631305" y="4708488"/>
              <a:ext cx="1608934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  <a:latin typeface="Architects Daughter"/>
                  <a:cs typeface="Architects Daughter"/>
                </a:rPr>
                <a:t>Planning</a:t>
              </a:r>
              <a:endParaRPr lang="en-US" sz="32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326688" y="4697046"/>
              <a:ext cx="1974819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  <a:latin typeface="Architects Daughter"/>
                  <a:cs typeface="Architects Daughter"/>
                </a:rPr>
                <a:t>Execution </a:t>
              </a:r>
              <a:endParaRPr lang="en-US" sz="32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80355" y="4697046"/>
              <a:ext cx="42676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 smtClean="0">
                  <a:solidFill>
                    <a:srgbClr val="FFFFFF"/>
                  </a:solidFill>
                  <a:latin typeface="Architects Daughter"/>
                  <a:cs typeface="Architects Daughter"/>
                </a:rPr>
                <a:t>+ </a:t>
              </a:r>
              <a:endParaRPr lang="en-US" sz="36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537037" y="4697046"/>
              <a:ext cx="42676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 smtClean="0">
                  <a:solidFill>
                    <a:srgbClr val="FFFFFF"/>
                  </a:solidFill>
                  <a:latin typeface="Architects Daughter"/>
                  <a:cs typeface="Architects Daughter"/>
                </a:rPr>
                <a:t>+ </a:t>
              </a:r>
              <a:endParaRPr lang="en-US" sz="36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23974" y="4697046"/>
              <a:ext cx="2492990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 smtClean="0">
                  <a:solidFill>
                    <a:srgbClr val="FFFFFF"/>
                  </a:solidFill>
                  <a:latin typeface="Architects Daughter"/>
                  <a:cs typeface="Architects Daughter"/>
                </a:rPr>
                <a:t>Management</a:t>
              </a:r>
              <a:endParaRPr lang="en-US" sz="32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710815" y="5135146"/>
            <a:ext cx="3544086" cy="725049"/>
            <a:chOff x="3446064" y="6122570"/>
            <a:chExt cx="3544086" cy="72504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4694" y="6122570"/>
              <a:ext cx="2014025" cy="72504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446064" y="6206246"/>
              <a:ext cx="9760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Lato Regular"/>
                  <a:cs typeface="Lato Regular"/>
                </a:rPr>
                <a:t>With</a:t>
              </a:r>
              <a:endParaRPr lang="en-US" sz="2800" dirty="0">
                <a:solidFill>
                  <a:schemeClr val="bg1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910219" y="6218600"/>
              <a:ext cx="2079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Lato Regular"/>
                  <a:cs typeface="Lato Regular"/>
                </a:rPr>
                <a:t> OOTSTRAP 3</a:t>
              </a:r>
              <a:endParaRPr lang="en-US" sz="2400" dirty="0">
                <a:solidFill>
                  <a:schemeClr val="bg1"/>
                </a:solidFill>
                <a:latin typeface="Lato Regular"/>
                <a:cs typeface="Lato Regular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10232" y="6022894"/>
            <a:ext cx="8433815" cy="430887"/>
            <a:chOff x="310232" y="6108371"/>
            <a:chExt cx="8433815" cy="430887"/>
          </a:xfrm>
        </p:grpSpPr>
        <p:sp>
          <p:nvSpPr>
            <p:cNvPr id="3" name="Rectangle 2"/>
            <p:cNvSpPr/>
            <p:nvPr/>
          </p:nvSpPr>
          <p:spPr>
            <a:xfrm>
              <a:off x="2393623" y="6108371"/>
              <a:ext cx="6350424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200" dirty="0">
                  <a:solidFill>
                    <a:srgbClr val="73A7CE"/>
                  </a:solidFill>
                </a:rPr>
                <a:t>https://</a:t>
              </a:r>
              <a:r>
                <a:rPr lang="en-US" sz="2200" dirty="0" err="1">
                  <a:solidFill>
                    <a:srgbClr val="73A7CE"/>
                  </a:solidFill>
                </a:rPr>
                <a:t>github.com</a:t>
              </a:r>
              <a:r>
                <a:rPr lang="en-US" sz="2200" dirty="0">
                  <a:solidFill>
                    <a:srgbClr val="73A7CE"/>
                  </a:solidFill>
                </a:rPr>
                <a:t>/</a:t>
              </a:r>
              <a:r>
                <a:rPr lang="en-US" sz="2200" dirty="0" err="1">
                  <a:solidFill>
                    <a:srgbClr val="73A7CE"/>
                  </a:solidFill>
                </a:rPr>
                <a:t>ecarlisle</a:t>
              </a:r>
              <a:r>
                <a:rPr lang="en-US" sz="2200" dirty="0">
                  <a:solidFill>
                    <a:srgbClr val="73A7CE"/>
                  </a:solidFill>
                </a:rPr>
                <a:t>/responsive-design-</a:t>
              </a:r>
              <a:r>
                <a:rPr lang="en-US" sz="2200" dirty="0" err="1">
                  <a:solidFill>
                    <a:srgbClr val="73A7CE"/>
                  </a:solidFill>
                </a:rPr>
                <a:t>pem</a:t>
              </a:r>
              <a:endParaRPr lang="en-US" sz="2200" dirty="0">
                <a:solidFill>
                  <a:srgbClr val="73A7C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10232" y="6108371"/>
              <a:ext cx="242887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dirty="0" smtClean="0">
                  <a:solidFill>
                    <a:srgbClr val="73A7CE"/>
                  </a:solidFill>
                </a:rPr>
                <a:t>@</a:t>
              </a:r>
              <a:r>
                <a:rPr lang="en-US" sz="2200" dirty="0" err="1" smtClean="0">
                  <a:solidFill>
                    <a:srgbClr val="73A7CE"/>
                  </a:solidFill>
                </a:rPr>
                <a:t>eric_carlisle</a:t>
              </a:r>
              <a:endParaRPr lang="en-US" sz="2200" dirty="0">
                <a:solidFill>
                  <a:srgbClr val="73A7C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450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704" y="1563360"/>
            <a:ext cx="5068359" cy="504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0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18" y="1595938"/>
            <a:ext cx="7365906" cy="490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78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15" y="1526878"/>
            <a:ext cx="2855917" cy="50692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41158" y="1403983"/>
            <a:ext cx="4845642" cy="2663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>
                <a:solidFill>
                  <a:srgbClr val="73A7CE"/>
                </a:solidFill>
                <a:latin typeface="Lato Regular"/>
                <a:cs typeface="Lato Regular"/>
              </a:rPr>
              <a:t>Why not just: 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800" dirty="0" smtClean="0">
                <a:solidFill>
                  <a:srgbClr val="FFFFFF"/>
                </a:solidFill>
                <a:latin typeface="Lato Regular"/>
                <a:cs typeface="Lato Regular"/>
              </a:rPr>
              <a:t>Detect mobile phone?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Lato Regular"/>
                <a:cs typeface="Lato Regular"/>
              </a:rPr>
              <a:t>N</a:t>
            </a:r>
            <a:r>
              <a:rPr lang="en-US" sz="2800" dirty="0" smtClean="0">
                <a:solidFill>
                  <a:srgbClr val="FFFFFF"/>
                </a:solidFill>
                <a:latin typeface="Lato Regular"/>
                <a:cs typeface="Lato Regular"/>
              </a:rPr>
              <a:t>avigate to mobile site?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800" dirty="0" smtClean="0">
                <a:solidFill>
                  <a:srgbClr val="FFFFFF"/>
                </a:solidFill>
                <a:latin typeface="Lato Regular"/>
                <a:cs typeface="Lato Regular"/>
              </a:rPr>
              <a:t>Give option for “Desktop Version?”</a:t>
            </a:r>
          </a:p>
        </p:txBody>
      </p:sp>
    </p:spTree>
    <p:extLst>
      <p:ext uri="{BB962C8B-B14F-4D97-AF65-F5344CB8AC3E}">
        <p14:creationId xmlns:p14="http://schemas.microsoft.com/office/powerpoint/2010/main" val="2614493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15" y="1526878"/>
            <a:ext cx="2855917" cy="50692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41158" y="1403983"/>
            <a:ext cx="4845642" cy="2663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>
                <a:solidFill>
                  <a:srgbClr val="73A7CE"/>
                </a:solidFill>
                <a:latin typeface="Lato Regular"/>
                <a:cs typeface="Lato Regular"/>
              </a:rPr>
              <a:t>Why not just: 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800" dirty="0" smtClean="0">
                <a:solidFill>
                  <a:srgbClr val="FFFFFF"/>
                </a:solidFill>
                <a:latin typeface="Lato Regular"/>
                <a:cs typeface="Lato Regular"/>
              </a:rPr>
              <a:t>Detect mobile phone?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Lato Regular"/>
                <a:cs typeface="Lato Regular"/>
              </a:rPr>
              <a:t>N</a:t>
            </a:r>
            <a:r>
              <a:rPr lang="en-US" sz="2800" dirty="0" smtClean="0">
                <a:solidFill>
                  <a:srgbClr val="FFFFFF"/>
                </a:solidFill>
                <a:latin typeface="Lato Regular"/>
                <a:cs typeface="Lato Regular"/>
              </a:rPr>
              <a:t>avigate to mobile site?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800" dirty="0" smtClean="0">
                <a:solidFill>
                  <a:srgbClr val="FFFFFF"/>
                </a:solidFill>
                <a:latin typeface="Lato Regular"/>
                <a:cs typeface="Lato Regular"/>
              </a:rPr>
              <a:t>Give option for “Desktop Version?”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3854813" y="4422377"/>
            <a:ext cx="46934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US" sz="2800" i="1" dirty="0" smtClean="0">
                <a:solidFill>
                  <a:srgbClr val="73A7CE"/>
                </a:solidFill>
                <a:latin typeface="Lato Regular"/>
                <a:cs typeface="Lato Regular"/>
              </a:rPr>
              <a:t>Perhaps the desktop site is becoming a better default fit for (some) mobile?</a:t>
            </a:r>
          </a:p>
        </p:txBody>
      </p:sp>
    </p:spTree>
    <p:extLst>
      <p:ext uri="{BB962C8B-B14F-4D97-AF65-F5344CB8AC3E}">
        <p14:creationId xmlns:p14="http://schemas.microsoft.com/office/powerpoint/2010/main" val="1956260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296957"/>
            <a:ext cx="9144000" cy="5561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25" y="1636674"/>
            <a:ext cx="2044830" cy="14313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3" y="3103408"/>
            <a:ext cx="2269954" cy="12795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028" y="4541587"/>
            <a:ext cx="2103505" cy="16036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955" y="1519909"/>
            <a:ext cx="1718632" cy="18192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6681" y="4432917"/>
            <a:ext cx="1049975" cy="14279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9324" y="1636674"/>
            <a:ext cx="1149599" cy="11495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9613" y="1577094"/>
            <a:ext cx="1855486" cy="144509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3815" y="4292129"/>
            <a:ext cx="2624973" cy="17482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785" y="4354033"/>
            <a:ext cx="1455954" cy="153446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82438" y="4323105"/>
            <a:ext cx="1785926" cy="178592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3653" y="1705704"/>
            <a:ext cx="1208470" cy="12084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3413" y="2653244"/>
            <a:ext cx="16850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chitects Daughter"/>
                <a:cs typeface="Architects Daughter"/>
              </a:rPr>
              <a:t>IOT</a:t>
            </a:r>
            <a:endParaRPr 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Architects Daughter"/>
              <a:cs typeface="Architects Daughter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98544" y="3761866"/>
            <a:ext cx="42719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chitects Daughter"/>
                <a:cs typeface="Architects Daughter"/>
              </a:rPr>
              <a:t>t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chitects Daughter"/>
                <a:cs typeface="Architects Daughter"/>
              </a:rPr>
              <a:t>he internet of things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chitects Daughter"/>
              <a:cs typeface="Architects Daughter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4115" y="3076230"/>
            <a:ext cx="1141987" cy="134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78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296957"/>
            <a:ext cx="9144000" cy="5561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83771" y="6257593"/>
            <a:ext cx="5508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chitects Daughter"/>
                <a:cs typeface="Architects Daughter"/>
              </a:rPr>
              <a:t>(...and is only reflects the consumer market)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chitects Daughter"/>
              <a:cs typeface="Architects Daught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25" y="1636674"/>
            <a:ext cx="2044830" cy="14313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3" y="3103408"/>
            <a:ext cx="2269954" cy="12795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028" y="4541587"/>
            <a:ext cx="2103505" cy="16036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955" y="1519909"/>
            <a:ext cx="1718632" cy="18192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6681" y="4432917"/>
            <a:ext cx="1049975" cy="14279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9324" y="1636674"/>
            <a:ext cx="1149599" cy="11495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9613" y="1577094"/>
            <a:ext cx="1855486" cy="144509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3815" y="4292129"/>
            <a:ext cx="2624973" cy="17482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785" y="4354033"/>
            <a:ext cx="1455954" cy="153446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82438" y="4323105"/>
            <a:ext cx="1785926" cy="178592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3653" y="1705704"/>
            <a:ext cx="1208470" cy="12084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3413" y="2653244"/>
            <a:ext cx="16850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chitects Daughter"/>
                <a:cs typeface="Architects Daughter"/>
              </a:rPr>
              <a:t>IOT</a:t>
            </a:r>
            <a:endParaRPr 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Architects Daughter"/>
              <a:cs typeface="Architects Daughter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98544" y="3761866"/>
            <a:ext cx="42719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chitects Daughter"/>
                <a:cs typeface="Architects Daughter"/>
              </a:rPr>
              <a:t>t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chitects Daughter"/>
                <a:cs typeface="Architects Daughter"/>
              </a:rPr>
              <a:t>he internet of things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chitects Daughter"/>
              <a:cs typeface="Architects Daughter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4115" y="3076230"/>
            <a:ext cx="1141987" cy="134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40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2598556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</a:rPr>
              <a:t>Responsive to WHAT NOT?</a:t>
            </a:r>
            <a:endParaRPr lang="en-US" sz="3200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943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1933683"/>
            <a:ext cx="9144000" cy="2894806"/>
            <a:chOff x="0" y="2070987"/>
            <a:chExt cx="9144000" cy="2894806"/>
          </a:xfrm>
        </p:grpSpPr>
        <p:sp>
          <p:nvSpPr>
            <p:cNvPr id="19" name="Rectangle 18"/>
            <p:cNvSpPr/>
            <p:nvPr/>
          </p:nvSpPr>
          <p:spPr>
            <a:xfrm>
              <a:off x="0" y="2070987"/>
              <a:ext cx="9144000" cy="2894806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planning.fw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628" y="2469204"/>
              <a:ext cx="1577142" cy="183521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37995" y="2426512"/>
            <a:ext cx="4787474" cy="1470025"/>
          </a:xfrm>
        </p:spPr>
        <p:txBody>
          <a:bodyPr>
            <a:noAutofit/>
          </a:bodyPr>
          <a:lstStyle/>
          <a:p>
            <a:r>
              <a:rPr lang="en-US" sz="7200" dirty="0" smtClean="0"/>
              <a:t>planning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43917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70786" cy="7568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Everyone says…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846" y="2473446"/>
            <a:ext cx="5472870" cy="2526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6600" dirty="0" smtClean="0">
                <a:latin typeface="Lato Black"/>
                <a:cs typeface="Lato Black"/>
              </a:rPr>
              <a:t>FOCUS ON</a:t>
            </a:r>
          </a:p>
          <a:p>
            <a:pPr marL="0" indent="0" algn="ctr">
              <a:buFont typeface="Wingdings" charset="2"/>
              <a:buNone/>
            </a:pPr>
            <a:r>
              <a:rPr lang="en-US" sz="6600" dirty="0" smtClean="0">
                <a:latin typeface="Lato Black"/>
                <a:cs typeface="Lato Black"/>
              </a:rPr>
              <a:t>MOBILE!</a:t>
            </a:r>
            <a:endParaRPr lang="en-US" sz="6600" dirty="0">
              <a:latin typeface="Lato Black"/>
              <a:cs typeface="Lato Blac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89" y="1471825"/>
            <a:ext cx="3286611" cy="35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41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70786" cy="7568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Everyone says…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846" y="2473446"/>
            <a:ext cx="5472870" cy="2526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6600" dirty="0" smtClean="0">
                <a:latin typeface="Lato Black"/>
                <a:cs typeface="Lato Black"/>
              </a:rPr>
              <a:t>FOCUS ON</a:t>
            </a:r>
          </a:p>
          <a:p>
            <a:pPr marL="0" indent="0" algn="ctr">
              <a:buFont typeface="Wingdings" charset="2"/>
              <a:buNone/>
            </a:pPr>
            <a:r>
              <a:rPr lang="en-US" sz="6600" dirty="0" smtClean="0">
                <a:latin typeface="Lato Black"/>
                <a:cs typeface="Lato Black"/>
              </a:rPr>
              <a:t>MOBILE!</a:t>
            </a:r>
            <a:endParaRPr lang="en-US" sz="6600" dirty="0">
              <a:latin typeface="Lato Black"/>
              <a:cs typeface="Lato Blac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89" y="1471825"/>
            <a:ext cx="3286611" cy="356926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910601" y="5492089"/>
            <a:ext cx="6776199" cy="1069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70000"/>
              </a:lnSpc>
              <a:buFont typeface="Wingdings" charset="2"/>
              <a:buNone/>
            </a:pPr>
            <a:r>
              <a:rPr lang="en-US" dirty="0" smtClean="0"/>
              <a:t>… and they’re right</a:t>
            </a:r>
            <a:r>
              <a:rPr lang="en-US" dirty="0"/>
              <a:t>!</a:t>
            </a:r>
            <a:endParaRPr lang="en-US" dirty="0" smtClean="0"/>
          </a:p>
          <a:p>
            <a:pPr marL="0" indent="0" algn="r">
              <a:lnSpc>
                <a:spcPct val="170000"/>
              </a:lnSpc>
              <a:buFont typeface="Wingdings" charset="2"/>
              <a:buNone/>
            </a:pPr>
            <a:r>
              <a:rPr lang="en-US" dirty="0" smtClean="0"/>
              <a:t>(but not just because of the monstrous mobile market)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815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e, myself, and </a:t>
            </a:r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8135" y="1612411"/>
            <a:ext cx="6124076" cy="4887383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 smtClean="0">
                <a:latin typeface="Lato Regular"/>
                <a:cs typeface="Lato Regular"/>
              </a:rPr>
              <a:t>Eric Carlisle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 smtClean="0">
                <a:latin typeface="Lato Regular"/>
                <a:cs typeface="Lato Regular"/>
              </a:rPr>
              <a:t>UI / UX Geek @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 smtClean="0"/>
              <a:t>Baltimore, MD</a:t>
            </a:r>
            <a:r>
              <a:rPr lang="en-US" dirty="0" smtClean="0">
                <a:latin typeface="Lato Regular"/>
                <a:cs typeface="Lato Regular"/>
              </a:rPr>
              <a:t> </a:t>
            </a:r>
            <a:endParaRPr lang="en-US" dirty="0">
              <a:latin typeface="Lato Regular"/>
              <a:cs typeface="Lato Regular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45763" y="1600200"/>
            <a:ext cx="1887712" cy="488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73A7CE"/>
                </a:solidFill>
                <a:latin typeface="Architects Daughter"/>
                <a:cs typeface="Architects Daughter"/>
              </a:rPr>
              <a:t>w</a:t>
            </a:r>
            <a:r>
              <a:rPr lang="en-US" dirty="0" smtClean="0">
                <a:solidFill>
                  <a:srgbClr val="73A7CE"/>
                </a:solidFill>
                <a:latin typeface="Architects Daughter"/>
                <a:cs typeface="Architects Daughter"/>
              </a:rPr>
              <a:t>ho?</a:t>
            </a:r>
          </a:p>
          <a:p>
            <a:pPr marL="0" indent="0" algn="r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73A7CE"/>
                </a:solidFill>
                <a:latin typeface="Architects Daughter"/>
                <a:cs typeface="Architects Daughter"/>
              </a:rPr>
              <a:t>w</a:t>
            </a:r>
            <a:r>
              <a:rPr lang="en-US" dirty="0" smtClean="0">
                <a:solidFill>
                  <a:srgbClr val="73A7CE"/>
                </a:solidFill>
                <a:latin typeface="Architects Daughter"/>
                <a:cs typeface="Architects Daughter"/>
              </a:rPr>
              <a:t>hat?</a:t>
            </a:r>
          </a:p>
          <a:p>
            <a:pPr marL="0" indent="0" algn="r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73A7CE"/>
                </a:solidFill>
                <a:latin typeface="Architects Daughter"/>
                <a:cs typeface="Architects Daughter"/>
              </a:rPr>
              <a:t>w</a:t>
            </a:r>
            <a:r>
              <a:rPr lang="en-US" dirty="0" smtClean="0">
                <a:solidFill>
                  <a:srgbClr val="73A7CE"/>
                </a:solidFill>
                <a:latin typeface="Architects Daughter"/>
                <a:cs typeface="Architects Daughter"/>
              </a:rPr>
              <a:t>here?</a:t>
            </a:r>
          </a:p>
          <a:p>
            <a:pPr marL="0" indent="0" algn="r">
              <a:lnSpc>
                <a:spcPct val="200000"/>
              </a:lnSpc>
              <a:buFont typeface="Wingdings" charset="2"/>
              <a:buNone/>
            </a:pPr>
            <a:r>
              <a:rPr lang="en-US" dirty="0">
                <a:solidFill>
                  <a:srgbClr val="73A7CE"/>
                </a:solidFill>
                <a:latin typeface="Architects Daughter"/>
                <a:cs typeface="Architects Daughter"/>
              </a:rPr>
              <a:t>h</a:t>
            </a:r>
            <a:r>
              <a:rPr lang="en-US" dirty="0" smtClean="0">
                <a:solidFill>
                  <a:srgbClr val="73A7CE"/>
                </a:solidFill>
                <a:latin typeface="Architects Daughter"/>
                <a:cs typeface="Architects Daughter"/>
              </a:rPr>
              <a:t>ow?</a:t>
            </a:r>
          </a:p>
          <a:p>
            <a:pPr marL="0" indent="0" algn="r">
              <a:lnSpc>
                <a:spcPct val="200000"/>
              </a:lnSpc>
              <a:buFont typeface="Wingdings" charset="2"/>
              <a:buNone/>
            </a:pPr>
            <a:endParaRPr lang="en-US" dirty="0">
              <a:solidFill>
                <a:srgbClr val="73A7CE"/>
              </a:solidFill>
              <a:latin typeface="Architects Daughter"/>
              <a:cs typeface="Architects Daughter"/>
            </a:endParaRPr>
          </a:p>
        </p:txBody>
      </p:sp>
      <p:pic>
        <p:nvPicPr>
          <p:cNvPr id="5" name="Picture 4" descr="u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856" y="5219335"/>
            <a:ext cx="849406" cy="606718"/>
          </a:xfrm>
          <a:prstGeom prst="rect">
            <a:avLst/>
          </a:prstGeom>
        </p:spPr>
      </p:pic>
      <p:pic>
        <p:nvPicPr>
          <p:cNvPr id="6" name="Picture 5" descr="Toyota-Logo-Red-Background-HD-Wallpap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820" y="5219335"/>
            <a:ext cx="808958" cy="606718"/>
          </a:xfrm>
          <a:prstGeom prst="rect">
            <a:avLst/>
          </a:prstGeom>
        </p:spPr>
      </p:pic>
      <p:pic>
        <p:nvPicPr>
          <p:cNvPr id="7" name="Picture 6" descr="washington_redskins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15" y="5219335"/>
            <a:ext cx="693390" cy="606716"/>
          </a:xfrm>
          <a:prstGeom prst="rect">
            <a:avLst/>
          </a:prstGeom>
        </p:spPr>
      </p:pic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37" y="5216800"/>
            <a:ext cx="505596" cy="606715"/>
          </a:xfrm>
          <a:prstGeom prst="rect">
            <a:avLst/>
          </a:prstGeom>
        </p:spPr>
      </p:pic>
      <p:pic>
        <p:nvPicPr>
          <p:cNvPr id="9" name="Picture 8" descr="Johns_Hopkins_University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38" y="5976436"/>
            <a:ext cx="2729978" cy="568357"/>
          </a:xfrm>
          <a:prstGeom prst="rect">
            <a:avLst/>
          </a:prstGeom>
        </p:spPr>
      </p:pic>
      <p:pic>
        <p:nvPicPr>
          <p:cNvPr id="10" name="Picture 9" descr="dewal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469" y="5219334"/>
            <a:ext cx="888147" cy="604181"/>
          </a:xfrm>
          <a:prstGeom prst="rect">
            <a:avLst/>
          </a:prstGeom>
        </p:spPr>
      </p:pic>
      <p:pic>
        <p:nvPicPr>
          <p:cNvPr id="11" name="Picture 10" descr="Duke Energy logo 201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81" y="5976436"/>
            <a:ext cx="1783608" cy="5707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0038" y="3136733"/>
            <a:ext cx="3742921" cy="5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8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obile first – market forces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778469" cy="4739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What percentage of web usage is mobile?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12642" y="1606847"/>
            <a:ext cx="2192757" cy="4338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73A7CE"/>
              </a:solidFill>
              <a:latin typeface="Lato Black"/>
              <a:cs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3490861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obile first – market forces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778469" cy="4739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What percentage of web usage is mobile?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12642" y="1606847"/>
            <a:ext cx="2192757" cy="4338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73A7CE"/>
                </a:solidFill>
                <a:latin typeface="Lato Black"/>
                <a:cs typeface="Lato Black"/>
              </a:rPr>
              <a:t>25% </a:t>
            </a:r>
          </a:p>
        </p:txBody>
      </p:sp>
    </p:spTree>
    <p:extLst>
      <p:ext uri="{BB962C8B-B14F-4D97-AF65-F5344CB8AC3E}">
        <p14:creationId xmlns:p14="http://schemas.microsoft.com/office/powerpoint/2010/main" val="238828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obile first – market forces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778469" cy="4739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What percentage of web usage is mobile?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What percentage of adult internet users own a smart phone?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12642" y="1606847"/>
            <a:ext cx="2192757" cy="4338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73A7CE"/>
                </a:solidFill>
                <a:latin typeface="Lato Black"/>
                <a:cs typeface="Lato Black"/>
              </a:rPr>
              <a:t>25%</a:t>
            </a:r>
          </a:p>
          <a:p>
            <a:endParaRPr lang="en-US" sz="2400" dirty="0" smtClean="0">
              <a:latin typeface="Lato Black"/>
              <a:cs typeface="Lato Black"/>
            </a:endParaRPr>
          </a:p>
          <a:p>
            <a:pPr marL="0" indent="0">
              <a:buNone/>
            </a:pPr>
            <a:endParaRPr lang="en-US" sz="2400" dirty="0" smtClean="0">
              <a:latin typeface="Lato Black"/>
              <a:cs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238828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obile first – market forces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778469" cy="4739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What percentage of web usage is mobile?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What percentage of adult internet users own a smart phone?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12642" y="1606847"/>
            <a:ext cx="2192757" cy="4338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73A7CE"/>
                </a:solidFill>
                <a:latin typeface="Lato Black"/>
                <a:cs typeface="Lato Black"/>
              </a:rPr>
              <a:t>25%</a:t>
            </a:r>
          </a:p>
          <a:p>
            <a:endParaRPr lang="en-US" sz="2400" dirty="0" smtClean="0">
              <a:latin typeface="Lato Black"/>
              <a:cs typeface="Lato Black"/>
            </a:endParaRPr>
          </a:p>
          <a:p>
            <a:pPr marL="0" indent="0">
              <a:buNone/>
            </a:pPr>
            <a:endParaRPr lang="en-US" sz="2400" dirty="0" smtClean="0">
              <a:latin typeface="Lato Black"/>
              <a:cs typeface="Lato Black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73A7CE"/>
                </a:solidFill>
                <a:latin typeface="Lato Black"/>
                <a:cs typeface="Lato Black"/>
              </a:rPr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238828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obile first – market forces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778469" cy="4739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What percentage of web usage is mobile?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What percentage of adult internet users own a smart phone?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How many consumers worldwide own a smartphone?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12642" y="1606847"/>
            <a:ext cx="2192757" cy="4338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73A7CE"/>
                </a:solidFill>
                <a:latin typeface="Lato Black"/>
                <a:cs typeface="Lato Black"/>
              </a:rPr>
              <a:t>25%</a:t>
            </a:r>
          </a:p>
          <a:p>
            <a:endParaRPr lang="en-US" sz="2400" dirty="0" smtClean="0">
              <a:latin typeface="Lato Black"/>
              <a:cs typeface="Lato Black"/>
            </a:endParaRPr>
          </a:p>
          <a:p>
            <a:pPr marL="0" indent="0">
              <a:buNone/>
            </a:pPr>
            <a:endParaRPr lang="en-US" sz="2400" dirty="0" smtClean="0">
              <a:latin typeface="Lato Black"/>
              <a:cs typeface="Lato Black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73A7CE"/>
                </a:solidFill>
                <a:latin typeface="Lato Black"/>
                <a:cs typeface="Lato Black"/>
              </a:rPr>
              <a:t>80%</a:t>
            </a:r>
          </a:p>
          <a:p>
            <a:pPr marL="0" indent="0">
              <a:buNone/>
            </a:pPr>
            <a:endParaRPr lang="en-US" sz="2400" dirty="0" smtClean="0">
              <a:latin typeface="Lato Black"/>
              <a:cs typeface="Lato Black"/>
            </a:endParaRPr>
          </a:p>
          <a:p>
            <a:pPr marL="0" indent="0">
              <a:buNone/>
            </a:pPr>
            <a:endParaRPr lang="en-US" sz="2400" dirty="0">
              <a:latin typeface="Lato Black"/>
              <a:cs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238828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obile first – market forces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778469" cy="4739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What percentage of web usage is mobile?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What percentage of adult internet users own a smart phone?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How many consumers worldwide own a smartphone?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12642" y="1606847"/>
            <a:ext cx="2192757" cy="4338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73A7CE"/>
                </a:solidFill>
                <a:latin typeface="Lato Black"/>
                <a:cs typeface="Lato Black"/>
              </a:rPr>
              <a:t>25%</a:t>
            </a:r>
          </a:p>
          <a:p>
            <a:endParaRPr lang="en-US" sz="2400" dirty="0" smtClean="0">
              <a:latin typeface="Lato Black"/>
              <a:cs typeface="Lato Black"/>
            </a:endParaRPr>
          </a:p>
          <a:p>
            <a:pPr marL="0" indent="0">
              <a:buNone/>
            </a:pPr>
            <a:endParaRPr lang="en-US" sz="2400" dirty="0" smtClean="0">
              <a:latin typeface="Lato Black"/>
              <a:cs typeface="Lato Black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73A7CE"/>
                </a:solidFill>
                <a:latin typeface="Lato Black"/>
                <a:cs typeface="Lato Black"/>
              </a:rPr>
              <a:t>80%</a:t>
            </a:r>
          </a:p>
          <a:p>
            <a:pPr marL="0" indent="0">
              <a:buNone/>
            </a:pPr>
            <a:endParaRPr lang="en-US" sz="2400" dirty="0" smtClean="0">
              <a:latin typeface="Lato Black"/>
              <a:cs typeface="Lato Black"/>
            </a:endParaRPr>
          </a:p>
          <a:p>
            <a:pPr marL="0" indent="0">
              <a:buNone/>
            </a:pPr>
            <a:endParaRPr lang="en-US" sz="2400" dirty="0">
              <a:latin typeface="Lato Black"/>
              <a:cs typeface="Lato Black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73A7CE"/>
                </a:solidFill>
                <a:latin typeface="Lato Black"/>
                <a:cs typeface="Lato Black"/>
              </a:rPr>
              <a:t>1.8 billion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73A7CE"/>
                </a:solidFill>
                <a:latin typeface="Lato Black"/>
                <a:cs typeface="Lato Black"/>
              </a:rPr>
              <a:t>(2 billion by 2016)</a:t>
            </a:r>
          </a:p>
          <a:p>
            <a:pPr marL="0" indent="0">
              <a:buNone/>
            </a:pPr>
            <a:endParaRPr lang="en-US" sz="2800" dirty="0" smtClean="0">
              <a:latin typeface="Lato Black"/>
              <a:cs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238828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obile first – market forces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778469" cy="4739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What percentage of web usage is mobile?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What percentage of adult internet users own a smart phone?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How many consumers worldwide own a smartphone?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In the U.S., what percentage of </a:t>
            </a:r>
            <a:r>
              <a:rPr lang="en-US" sz="2400" dirty="0"/>
              <a:t>w</a:t>
            </a:r>
            <a:r>
              <a:rPr lang="en-US" sz="2400" dirty="0" smtClean="0"/>
              <a:t>eb users are mobile-only?</a:t>
            </a: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12642" y="1606847"/>
            <a:ext cx="2192757" cy="4338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73A7CE"/>
                </a:solidFill>
                <a:latin typeface="Lato Black"/>
                <a:cs typeface="Lato Black"/>
              </a:rPr>
              <a:t>25%</a:t>
            </a:r>
          </a:p>
          <a:p>
            <a:endParaRPr lang="en-US" sz="2400" dirty="0" smtClean="0">
              <a:latin typeface="Lato Black"/>
              <a:cs typeface="Lato Black"/>
            </a:endParaRPr>
          </a:p>
          <a:p>
            <a:pPr marL="0" indent="0">
              <a:buNone/>
            </a:pPr>
            <a:endParaRPr lang="en-US" sz="2400" dirty="0" smtClean="0">
              <a:latin typeface="Lato Black"/>
              <a:cs typeface="Lato Black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73A7CE"/>
                </a:solidFill>
                <a:latin typeface="Lato Black"/>
                <a:cs typeface="Lato Black"/>
              </a:rPr>
              <a:t>80%</a:t>
            </a:r>
          </a:p>
          <a:p>
            <a:pPr marL="0" indent="0">
              <a:buNone/>
            </a:pPr>
            <a:endParaRPr lang="en-US" sz="2400" dirty="0" smtClean="0">
              <a:latin typeface="Lato Black"/>
              <a:cs typeface="Lato Black"/>
            </a:endParaRPr>
          </a:p>
          <a:p>
            <a:pPr marL="0" indent="0">
              <a:buNone/>
            </a:pPr>
            <a:endParaRPr lang="en-US" sz="2400" dirty="0">
              <a:latin typeface="Lato Black"/>
              <a:cs typeface="Lato Black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73A7CE"/>
                </a:solidFill>
                <a:latin typeface="Lato Black"/>
                <a:cs typeface="Lato Black"/>
              </a:rPr>
              <a:t>1.8 billion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73A7CE"/>
                </a:solidFill>
                <a:latin typeface="Lato Black"/>
                <a:cs typeface="Lato Black"/>
              </a:rPr>
              <a:t>(2 billion by 2016)</a:t>
            </a:r>
          </a:p>
          <a:p>
            <a:pPr marL="0" indent="0">
              <a:buNone/>
            </a:pPr>
            <a:endParaRPr lang="en-US" sz="2800" dirty="0" smtClean="0">
              <a:latin typeface="Lato Black"/>
              <a:cs typeface="Lato Black"/>
            </a:endParaRPr>
          </a:p>
          <a:p>
            <a:pPr marL="0" indent="0">
              <a:buNone/>
            </a:pPr>
            <a:endParaRPr lang="en-US" sz="2400" dirty="0">
              <a:solidFill>
                <a:srgbClr val="73A7CE"/>
              </a:solidFill>
              <a:latin typeface="Lato Black"/>
              <a:cs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238828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obile first – market forces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778469" cy="4739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What percentage of web usage is mobile?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What percentage of adult internet users own a smart phone?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How many consumers worldwide own a smartphone?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In the U.S., what percentage of web users are mobile-only?</a:t>
            </a: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12642" y="1606847"/>
            <a:ext cx="2192757" cy="4338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73A7CE"/>
                </a:solidFill>
                <a:latin typeface="Lato Black"/>
                <a:cs typeface="Lato Black"/>
              </a:rPr>
              <a:t>25%</a:t>
            </a:r>
          </a:p>
          <a:p>
            <a:endParaRPr lang="en-US" sz="2400" dirty="0" smtClean="0">
              <a:latin typeface="Lato Black"/>
              <a:cs typeface="Lato Black"/>
            </a:endParaRPr>
          </a:p>
          <a:p>
            <a:pPr marL="0" indent="0">
              <a:buNone/>
            </a:pPr>
            <a:endParaRPr lang="en-US" sz="2400" dirty="0" smtClean="0">
              <a:latin typeface="Lato Black"/>
              <a:cs typeface="Lato Black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73A7CE"/>
                </a:solidFill>
                <a:latin typeface="Lato Black"/>
                <a:cs typeface="Lato Black"/>
              </a:rPr>
              <a:t>80%</a:t>
            </a:r>
          </a:p>
          <a:p>
            <a:pPr marL="0" indent="0">
              <a:buNone/>
            </a:pPr>
            <a:endParaRPr lang="en-US" sz="2400" dirty="0" smtClean="0">
              <a:latin typeface="Lato Black"/>
              <a:cs typeface="Lato Black"/>
            </a:endParaRPr>
          </a:p>
          <a:p>
            <a:pPr marL="0" indent="0">
              <a:buNone/>
            </a:pPr>
            <a:endParaRPr lang="en-US" sz="2400" dirty="0">
              <a:latin typeface="Lato Black"/>
              <a:cs typeface="Lato Black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73A7CE"/>
                </a:solidFill>
                <a:latin typeface="Lato Black"/>
                <a:cs typeface="Lato Black"/>
              </a:rPr>
              <a:t>1.8 billion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73A7CE"/>
                </a:solidFill>
                <a:latin typeface="Lato Black"/>
                <a:cs typeface="Lato Black"/>
              </a:rPr>
              <a:t>(2 billion by 2016)</a:t>
            </a:r>
          </a:p>
          <a:p>
            <a:pPr marL="0" indent="0">
              <a:buNone/>
            </a:pPr>
            <a:endParaRPr lang="en-US" sz="2800" dirty="0" smtClean="0">
              <a:latin typeface="Lato Black"/>
              <a:cs typeface="Lato Black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73A7CE"/>
                </a:solidFill>
                <a:latin typeface="Lato Black"/>
                <a:cs typeface="Lato Black"/>
              </a:rPr>
              <a:t>25%</a:t>
            </a:r>
            <a:endParaRPr lang="en-US" sz="2400" dirty="0">
              <a:solidFill>
                <a:srgbClr val="73A7CE"/>
              </a:solidFill>
              <a:latin typeface="Lato Black"/>
              <a:cs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238828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obile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8834"/>
          </a:xfrm>
        </p:spPr>
        <p:txBody>
          <a:bodyPr/>
          <a:lstStyle/>
          <a:p>
            <a:pPr marL="0" indent="0">
              <a:buNone/>
            </a:pPr>
            <a:r>
              <a:rPr lang="en-US" sz="2400" i="1" dirty="0" smtClean="0"/>
              <a:t>“With the mobile market as it is, what other reasons do I need?”</a:t>
            </a:r>
          </a:p>
        </p:txBody>
      </p:sp>
    </p:spTree>
    <p:extLst>
      <p:ext uri="{BB962C8B-B14F-4D97-AF65-F5344CB8AC3E}">
        <p14:creationId xmlns:p14="http://schemas.microsoft.com/office/powerpoint/2010/main" val="2358951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obile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8834"/>
          </a:xfrm>
        </p:spPr>
        <p:txBody>
          <a:bodyPr/>
          <a:lstStyle/>
          <a:p>
            <a:pPr marL="0" indent="0">
              <a:buNone/>
            </a:pPr>
            <a:r>
              <a:rPr lang="en-US" sz="2400" i="1" dirty="0"/>
              <a:t>“With the mobile market as it is, what other reasons do I need?”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940353" y="2510701"/>
            <a:ext cx="68755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US" sz="2800" dirty="0" smtClean="0">
                <a:solidFill>
                  <a:srgbClr val="73A7CE"/>
                </a:solidFill>
                <a:latin typeface="Lato Regular"/>
                <a:cs typeface="Lato Regular"/>
              </a:rPr>
              <a:t>Mobile-first methodologies encourage best practices for most types of web production.</a:t>
            </a:r>
          </a:p>
        </p:txBody>
      </p:sp>
    </p:spTree>
    <p:extLst>
      <p:ext uri="{BB962C8B-B14F-4D97-AF65-F5344CB8AC3E}">
        <p14:creationId xmlns:p14="http://schemas.microsoft.com/office/powerpoint/2010/main" val="1440296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2310"/>
            <a:ext cx="8229600" cy="4887383"/>
          </a:xfrm>
        </p:spPr>
        <p:txBody>
          <a:bodyPr/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dirty="0" smtClean="0">
                <a:solidFill>
                  <a:srgbClr val="73A7CE"/>
                </a:solidFill>
              </a:rPr>
              <a:t>Planning</a:t>
            </a:r>
            <a:r>
              <a:rPr lang="en-US" dirty="0" smtClean="0"/>
              <a:t> : The Mobile-First Approach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dirty="0" smtClean="0">
                <a:solidFill>
                  <a:srgbClr val="73A7CE"/>
                </a:solidFill>
              </a:rPr>
              <a:t>Execution</a:t>
            </a:r>
            <a:r>
              <a:rPr lang="en-US" dirty="0" smtClean="0"/>
              <a:t> : Introduction to Bootstrap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dirty="0" smtClean="0">
                <a:solidFill>
                  <a:srgbClr val="73A7CE"/>
                </a:solidFill>
              </a:rPr>
              <a:t>Management</a:t>
            </a:r>
            <a:r>
              <a:rPr lang="en-US" dirty="0" smtClean="0"/>
              <a:t> : </a:t>
            </a:r>
            <a:r>
              <a:rPr lang="en-US" dirty="0" smtClean="0"/>
              <a:t> Workflow, Tooling, Caveats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041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obile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8834"/>
          </a:xfrm>
        </p:spPr>
        <p:txBody>
          <a:bodyPr/>
          <a:lstStyle/>
          <a:p>
            <a:pPr marL="0" indent="0">
              <a:buNone/>
            </a:pPr>
            <a:r>
              <a:rPr lang="en-US" sz="2400" i="1" dirty="0"/>
              <a:t>“With the mobile market as it is, what other reasons do I need?”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940353" y="2510701"/>
            <a:ext cx="68755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US" sz="2800" dirty="0" smtClean="0">
                <a:solidFill>
                  <a:srgbClr val="73A7CE"/>
                </a:solidFill>
                <a:latin typeface="Lato Regular"/>
                <a:cs typeface="Lato Regular"/>
              </a:rPr>
              <a:t>Mobile-first methodologies encourage best practices for most types of web production.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0441" y="3662364"/>
            <a:ext cx="3517159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 Content Focus</a:t>
            </a:r>
          </a:p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rgbClr val="FFFFFF"/>
                </a:solidFill>
              </a:rPr>
              <a:t>Maintainability</a:t>
            </a:r>
          </a:p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rgbClr val="FFFFFF"/>
                </a:solidFill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61065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focus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773" y="1661815"/>
            <a:ext cx="3316419" cy="263701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dirty="0" smtClean="0">
                <a:latin typeface="Lato Black"/>
                <a:cs typeface="Lato Black"/>
              </a:rPr>
              <a:t>CONTENT OUT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dirty="0" smtClean="0">
                <a:latin typeface="Lato Black"/>
                <a:cs typeface="Lato Black"/>
              </a:rPr>
              <a:t>CONTENT FIRST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054501" y="2527676"/>
            <a:ext cx="1099112" cy="525073"/>
          </a:xfrm>
          <a:prstGeom prst="rightArrow">
            <a:avLst>
              <a:gd name="adj1" fmla="val 31395"/>
              <a:gd name="adj2" fmla="val 66281"/>
            </a:avLst>
          </a:prstGeom>
          <a:solidFill>
            <a:srgbClr val="6196C3">
              <a:alpha val="5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196C3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90205" y="1880774"/>
            <a:ext cx="3263752" cy="2212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 charset="2"/>
              <a:buNone/>
            </a:pPr>
            <a:r>
              <a:rPr lang="en-US" dirty="0" smtClean="0"/>
              <a:t>Selective, prioritized content delivery.</a:t>
            </a:r>
            <a:endParaRPr lang="en-US" dirty="0"/>
          </a:p>
        </p:txBody>
      </p:sp>
      <p:pic>
        <p:nvPicPr>
          <p:cNvPr id="11" name="Picture 10" descr="pho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7992" y="3539651"/>
            <a:ext cx="3251200" cy="3251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2475" y="4591334"/>
            <a:ext cx="2161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ato Bold"/>
                <a:cs typeface="Lato Bold"/>
              </a:rPr>
              <a:t>THIS IS THE MOST IMPORTANT THING I HAVE TO SAY.</a:t>
            </a:r>
            <a:endParaRPr lang="en-US" dirty="0">
              <a:solidFill>
                <a:schemeClr val="bg1"/>
              </a:solidFill>
              <a:latin typeface="Lato Bold"/>
              <a:cs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214748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focus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773" y="1661815"/>
            <a:ext cx="3316419" cy="263701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dirty="0" smtClean="0">
                <a:latin typeface="Lato Black"/>
                <a:cs typeface="Lato Black"/>
              </a:rPr>
              <a:t>CONTENT OUT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dirty="0" smtClean="0">
                <a:latin typeface="Lato Black"/>
                <a:cs typeface="Lato Black"/>
              </a:rPr>
              <a:t>CONTENT FIRST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054501" y="2527676"/>
            <a:ext cx="1099112" cy="525073"/>
          </a:xfrm>
          <a:prstGeom prst="rightArrow">
            <a:avLst>
              <a:gd name="adj1" fmla="val 31395"/>
              <a:gd name="adj2" fmla="val 66281"/>
            </a:avLst>
          </a:prstGeom>
          <a:solidFill>
            <a:srgbClr val="6196C3">
              <a:alpha val="5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196C3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90205" y="1880774"/>
            <a:ext cx="3263752" cy="2212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 charset="2"/>
              <a:buNone/>
            </a:pPr>
            <a:r>
              <a:rPr lang="en-US" dirty="0" smtClean="0"/>
              <a:t>Selective, prioritized content delivery.</a:t>
            </a:r>
            <a:endParaRPr lang="en-US" dirty="0"/>
          </a:p>
        </p:txBody>
      </p:sp>
      <p:pic>
        <p:nvPicPr>
          <p:cNvPr id="11" name="Picture 10" descr="pho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7992" y="3539651"/>
            <a:ext cx="3251200" cy="3251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2475" y="4591334"/>
            <a:ext cx="2161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ato Bold"/>
                <a:cs typeface="Lato Bold"/>
              </a:rPr>
              <a:t>THIS IS THE MOST IMPORTANT THING I HAVE TO SAY.</a:t>
            </a:r>
            <a:endParaRPr lang="en-US" dirty="0">
              <a:solidFill>
                <a:schemeClr val="bg1"/>
              </a:solidFill>
              <a:latin typeface="Lato Bold"/>
              <a:cs typeface="Lato Bold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52302" y="4093392"/>
            <a:ext cx="3696527" cy="2598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 charset="2"/>
              <a:buNone/>
            </a:pPr>
            <a:r>
              <a:rPr lang="en-US" sz="2000" i="1" dirty="0" smtClean="0">
                <a:solidFill>
                  <a:srgbClr val="6196C3"/>
                </a:solidFill>
              </a:rPr>
              <a:t>How compelling can you make a story in the duration of an elevator ride</a:t>
            </a:r>
            <a:r>
              <a:rPr lang="en-US" sz="2000" i="1" dirty="0" smtClean="0">
                <a:solidFill>
                  <a:srgbClr val="6196C3"/>
                </a:solidFill>
              </a:rPr>
              <a:t>?</a:t>
            </a:r>
          </a:p>
          <a:p>
            <a:pPr marL="0" indent="0">
              <a:lnSpc>
                <a:spcPct val="120000"/>
              </a:lnSpc>
              <a:buFont typeface="Wingdings" charset="2"/>
              <a:buNone/>
            </a:pPr>
            <a:endParaRPr lang="en-US" sz="2000" i="1" dirty="0">
              <a:solidFill>
                <a:srgbClr val="6196C3"/>
              </a:solidFill>
            </a:endParaRPr>
          </a:p>
          <a:p>
            <a:pPr marL="0" indent="0">
              <a:lnSpc>
                <a:spcPct val="120000"/>
              </a:lnSpc>
              <a:buFont typeface="Wingdings" charset="2"/>
              <a:buNone/>
            </a:pPr>
            <a:r>
              <a:rPr lang="en-US" sz="2000" i="1" dirty="0" smtClean="0">
                <a:solidFill>
                  <a:srgbClr val="6196C3"/>
                </a:solidFill>
              </a:rPr>
              <a:t>How much more do you really get on a desktop?</a:t>
            </a:r>
            <a:endParaRPr lang="en-US" sz="2000" i="1" dirty="0">
              <a:solidFill>
                <a:srgbClr val="6196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078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ontent focus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52" y="1837356"/>
            <a:ext cx="8502278" cy="478253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756096" y="1286335"/>
            <a:ext cx="4082834" cy="632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Font typeface="Wingdings" charset="2"/>
              <a:buNone/>
            </a:pPr>
            <a:r>
              <a:rPr lang="en-US" sz="2000" i="1" dirty="0" smtClean="0"/>
              <a:t>Though there’s no competing with…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558469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focus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32166" y="1434945"/>
            <a:ext cx="5313908" cy="92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 charset="2"/>
              <a:buNone/>
            </a:pPr>
            <a:r>
              <a:rPr lang="en-US" b="1" dirty="0" err="1" smtClean="0"/>
              <a:t>Lorem</a:t>
            </a:r>
            <a:r>
              <a:rPr lang="en-US" b="1" dirty="0" smtClean="0"/>
              <a:t> </a:t>
            </a:r>
            <a:r>
              <a:rPr lang="en-US" b="1" dirty="0" err="1" smtClean="0"/>
              <a:t>Ipsum</a:t>
            </a:r>
            <a:r>
              <a:rPr lang="en-US" b="1" dirty="0" smtClean="0"/>
              <a:t> is the enemy!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96041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focus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32166" y="1434945"/>
            <a:ext cx="5313908" cy="92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 charset="2"/>
              <a:buNone/>
            </a:pPr>
            <a:r>
              <a:rPr lang="en-US" b="1" dirty="0" err="1" smtClean="0"/>
              <a:t>Lorem</a:t>
            </a:r>
            <a:r>
              <a:rPr lang="en-US" b="1" dirty="0" smtClean="0"/>
              <a:t> </a:t>
            </a:r>
            <a:r>
              <a:rPr lang="en-US" b="1" dirty="0" err="1" smtClean="0"/>
              <a:t>Ipsum</a:t>
            </a:r>
            <a:r>
              <a:rPr lang="en-US" b="1" dirty="0" smtClean="0"/>
              <a:t> is the enemy!</a:t>
            </a:r>
            <a:endParaRPr lang="en-US" b="1" dirty="0"/>
          </a:p>
        </p:txBody>
      </p:sp>
      <p:grpSp>
        <p:nvGrpSpPr>
          <p:cNvPr id="92" name="Group 91"/>
          <p:cNvGrpSpPr/>
          <p:nvPr/>
        </p:nvGrpSpPr>
        <p:grpSpPr>
          <a:xfrm>
            <a:off x="621060" y="2269675"/>
            <a:ext cx="7876491" cy="3836833"/>
            <a:chOff x="621060" y="2269675"/>
            <a:chExt cx="7876491" cy="3836833"/>
          </a:xfrm>
        </p:grpSpPr>
        <p:sp>
          <p:nvSpPr>
            <p:cNvPr id="3" name="Rectangle 2"/>
            <p:cNvSpPr/>
            <p:nvPr/>
          </p:nvSpPr>
          <p:spPr>
            <a:xfrm>
              <a:off x="621060" y="2269675"/>
              <a:ext cx="7876491" cy="383683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777560" y="2274065"/>
              <a:ext cx="1589103" cy="182449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1060" y="4096366"/>
              <a:ext cx="3967156" cy="201014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737404" y="2418865"/>
              <a:ext cx="1326260" cy="1527304"/>
              <a:chOff x="712090" y="4417841"/>
              <a:chExt cx="1322566" cy="1495816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712090" y="4417841"/>
                <a:ext cx="1322566" cy="149581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51"/>
              <p:cNvCxnSpPr/>
              <p:nvPr/>
            </p:nvCxnSpPr>
            <p:spPr>
              <a:xfrm>
                <a:off x="712090" y="4417841"/>
                <a:ext cx="1322565" cy="1495816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>
                <a:off x="712090" y="4417841"/>
                <a:ext cx="1322565" cy="1495816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/>
            <p:cNvGrpSpPr/>
            <p:nvPr/>
          </p:nvGrpSpPr>
          <p:grpSpPr>
            <a:xfrm>
              <a:off x="737404" y="4259585"/>
              <a:ext cx="764690" cy="691163"/>
              <a:chOff x="712090" y="4417841"/>
              <a:chExt cx="1322566" cy="1495816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712090" y="4417841"/>
                <a:ext cx="1322566" cy="149581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>
                <a:off x="712090" y="4417841"/>
                <a:ext cx="1322565" cy="1495816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712090" y="4417841"/>
                <a:ext cx="1322565" cy="1495816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Rectangle 64"/>
            <p:cNvSpPr/>
            <p:nvPr/>
          </p:nvSpPr>
          <p:spPr>
            <a:xfrm>
              <a:off x="5368859" y="2269675"/>
              <a:ext cx="1570184" cy="182449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07628" y="2544971"/>
              <a:ext cx="144747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Nam </a:t>
              </a:r>
              <a:r>
                <a:rPr lang="en-US" sz="1000" dirty="0" err="1"/>
                <a:t>odio</a:t>
              </a:r>
              <a:r>
                <a:rPr lang="en-US" sz="1000" dirty="0"/>
                <a:t> </a:t>
              </a:r>
              <a:r>
                <a:rPr lang="en-US" sz="1000" dirty="0" err="1"/>
                <a:t>leo</a:t>
              </a:r>
              <a:r>
                <a:rPr lang="en-US" sz="1000" dirty="0"/>
                <a:t>, </a:t>
              </a:r>
              <a:r>
                <a:rPr lang="en-US" sz="1000" dirty="0" err="1"/>
                <a:t>lacinia</a:t>
              </a:r>
              <a:r>
                <a:rPr lang="en-US" sz="1000" dirty="0"/>
                <a:t> in </a:t>
              </a:r>
              <a:r>
                <a:rPr lang="en-US" sz="1000" dirty="0" err="1"/>
                <a:t>metus</a:t>
              </a:r>
              <a:r>
                <a:rPr lang="en-US" sz="1000" dirty="0"/>
                <a:t> non, </a:t>
              </a:r>
              <a:r>
                <a:rPr lang="en-US" sz="1000" dirty="0" err="1"/>
                <a:t>convallis</a:t>
              </a:r>
              <a:r>
                <a:rPr lang="en-US" sz="1000" dirty="0"/>
                <a:t> </a:t>
              </a:r>
              <a:r>
                <a:rPr lang="en-US" sz="1000" dirty="0" err="1"/>
                <a:t>elementum</a:t>
              </a:r>
              <a:r>
                <a:rPr lang="en-US" sz="1000" dirty="0"/>
                <a:t> </a:t>
              </a:r>
              <a:r>
                <a:rPr lang="en-US" sz="1000" dirty="0" err="1"/>
                <a:t>leo</a:t>
              </a:r>
              <a:r>
                <a:rPr lang="en-US" sz="1000" dirty="0"/>
                <a:t>. </a:t>
              </a:r>
              <a:r>
                <a:rPr lang="en-US" sz="1000" dirty="0" err="1"/>
                <a:t>Interdum</a:t>
              </a:r>
              <a:r>
                <a:rPr lang="en-US" sz="1000" dirty="0"/>
                <a:t> et </a:t>
              </a:r>
              <a:r>
                <a:rPr lang="en-US" sz="1000" dirty="0" err="1"/>
                <a:t>malesuada</a:t>
              </a:r>
              <a:r>
                <a:rPr lang="en-US" sz="1000" dirty="0"/>
                <a:t> fames ac ante </a:t>
              </a:r>
              <a:r>
                <a:rPr lang="en-US" sz="1000" dirty="0" err="1"/>
                <a:t>ipsum</a:t>
              </a:r>
              <a:r>
                <a:rPr lang="en-US" sz="1000" dirty="0"/>
                <a:t> </a:t>
              </a:r>
              <a:r>
                <a:rPr lang="en-US" sz="1000" dirty="0" err="1"/>
                <a:t>primis</a:t>
              </a:r>
              <a:r>
                <a:rPr lang="en-US" sz="1000" dirty="0"/>
                <a:t> in </a:t>
              </a:r>
              <a:r>
                <a:rPr lang="en-US" sz="1000" dirty="0" err="1"/>
                <a:t>faucibus</a:t>
              </a:r>
              <a:r>
                <a:rPr lang="en-US" sz="1000" dirty="0"/>
                <a:t>. </a:t>
              </a:r>
              <a:r>
                <a:rPr lang="en-US" sz="1000" dirty="0" err="1"/>
                <a:t>Quisque</a:t>
              </a:r>
              <a:r>
                <a:rPr lang="en-US" sz="1000" dirty="0"/>
                <a:t> </a:t>
              </a:r>
              <a:r>
                <a:rPr lang="en-US" sz="1000" dirty="0" err="1"/>
                <a:t>dapibus</a:t>
              </a:r>
              <a:r>
                <a:rPr lang="en-US" sz="1000" dirty="0"/>
                <a:t> </a:t>
              </a:r>
              <a:r>
                <a:rPr lang="en-US" sz="1000" dirty="0" err="1"/>
                <a:t>rhoncus</a:t>
              </a:r>
              <a:r>
                <a:rPr lang="en-US" sz="1000" dirty="0"/>
                <a:t> </a:t>
              </a:r>
              <a:r>
                <a:rPr lang="en-US" sz="1000" dirty="0" err="1"/>
                <a:t>dignissim</a:t>
              </a:r>
              <a:r>
                <a:rPr lang="en-US" sz="1000" dirty="0"/>
                <a:t>. Class </a:t>
              </a:r>
              <a:r>
                <a:rPr lang="en-US" sz="1000" dirty="0" err="1"/>
                <a:t>aptent</a:t>
              </a:r>
              <a:r>
                <a:rPr lang="en-US" sz="1000" dirty="0"/>
                <a:t> </a:t>
              </a:r>
              <a:r>
                <a:rPr lang="en-US" sz="1000" dirty="0" err="1"/>
                <a:t>taciti</a:t>
              </a:r>
              <a:r>
                <a:rPr lang="en-US" sz="1000" dirty="0"/>
                <a:t> </a:t>
              </a:r>
              <a:r>
                <a:rPr lang="en-US" sz="1000" dirty="0" err="1" smtClean="0"/>
                <a:t>sociosqu</a:t>
              </a:r>
              <a:r>
                <a:rPr lang="en-US" sz="1000" dirty="0" smtClean="0"/>
                <a:t>.</a:t>
              </a:r>
              <a:endParaRPr lang="en-US" sz="10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853008" y="2541760"/>
              <a:ext cx="144747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Etiam</a:t>
              </a:r>
              <a:r>
                <a:rPr lang="en-US" sz="1000" dirty="0"/>
                <a:t> </a:t>
              </a:r>
              <a:r>
                <a:rPr lang="en-US" sz="1000" dirty="0" err="1"/>
                <a:t>ut</a:t>
              </a:r>
              <a:r>
                <a:rPr lang="en-US" sz="1000" dirty="0"/>
                <a:t> lacus </a:t>
              </a:r>
              <a:r>
                <a:rPr lang="en-US" sz="1000" dirty="0" err="1"/>
                <a:t>pulvinar</a:t>
              </a:r>
              <a:r>
                <a:rPr lang="en-US" sz="1000" dirty="0"/>
                <a:t>, </a:t>
              </a:r>
              <a:r>
                <a:rPr lang="en-US" sz="1000" dirty="0" err="1"/>
                <a:t>vulputate</a:t>
              </a:r>
              <a:r>
                <a:rPr lang="en-US" sz="1000" dirty="0"/>
                <a:t> </a:t>
              </a:r>
              <a:r>
                <a:rPr lang="en-US" sz="1000" dirty="0" err="1"/>
                <a:t>augue</a:t>
              </a:r>
              <a:r>
                <a:rPr lang="en-US" sz="1000" dirty="0"/>
                <a:t> ac, </a:t>
              </a:r>
              <a:r>
                <a:rPr lang="en-US" sz="1000" dirty="0" err="1"/>
                <a:t>gravida</a:t>
              </a:r>
              <a:r>
                <a:rPr lang="en-US" sz="1000" dirty="0"/>
                <a:t> </a:t>
              </a:r>
              <a:r>
                <a:rPr lang="en-US" sz="1000" dirty="0" err="1"/>
                <a:t>enim</a:t>
              </a:r>
              <a:r>
                <a:rPr lang="en-US" sz="1000" dirty="0"/>
                <a:t>. </a:t>
              </a:r>
              <a:r>
                <a:rPr lang="en-US" sz="1000" dirty="0" err="1"/>
                <a:t>Donec</a:t>
              </a:r>
              <a:r>
                <a:rPr lang="en-US" sz="1000" dirty="0"/>
                <a:t> ac </a:t>
              </a:r>
              <a:r>
                <a:rPr lang="en-US" sz="1000" dirty="0" err="1"/>
                <a:t>justo</a:t>
              </a:r>
              <a:r>
                <a:rPr lang="en-US" sz="1000" dirty="0"/>
                <a:t> </a:t>
              </a:r>
              <a:r>
                <a:rPr lang="en-US" sz="1000" dirty="0" err="1"/>
                <a:t>quis</a:t>
              </a:r>
              <a:r>
                <a:rPr lang="en-US" sz="1000" dirty="0"/>
                <a:t> nisi </a:t>
              </a:r>
              <a:r>
                <a:rPr lang="en-US" sz="1000" dirty="0" err="1"/>
                <a:t>suscipit</a:t>
              </a:r>
              <a:r>
                <a:rPr lang="en-US" sz="1000" dirty="0"/>
                <a:t> </a:t>
              </a:r>
              <a:r>
                <a:rPr lang="en-US" sz="1000" dirty="0" err="1"/>
                <a:t>sollicitudin</a:t>
              </a:r>
              <a:r>
                <a:rPr lang="en-US" sz="1000" dirty="0"/>
                <a:t>. </a:t>
              </a:r>
              <a:r>
                <a:rPr lang="en-US" sz="1000" dirty="0" err="1"/>
                <a:t>Mauris</a:t>
              </a:r>
              <a:r>
                <a:rPr lang="en-US" sz="1000" dirty="0"/>
                <a:t> </a:t>
              </a:r>
              <a:r>
                <a:rPr lang="en-US" sz="1000" dirty="0" err="1"/>
                <a:t>nec</a:t>
              </a:r>
              <a:r>
                <a:rPr lang="en-US" sz="1000" dirty="0"/>
                <a:t> mi </a:t>
              </a:r>
              <a:r>
                <a:rPr lang="en-US" sz="1000" dirty="0" err="1"/>
                <a:t>pretium</a:t>
              </a:r>
              <a:r>
                <a:rPr lang="en-US" sz="1000" dirty="0"/>
                <a:t>, </a:t>
              </a:r>
              <a:r>
                <a:rPr lang="en-US" sz="1000" dirty="0" err="1"/>
                <a:t>vulputate</a:t>
              </a:r>
              <a:r>
                <a:rPr lang="en-US" sz="1000" dirty="0"/>
                <a:t> lacus in, </a:t>
              </a:r>
              <a:r>
                <a:rPr lang="en-US" sz="1000" dirty="0" err="1"/>
                <a:t>gravida</a:t>
              </a:r>
              <a:r>
                <a:rPr lang="en-US" sz="1000" dirty="0"/>
                <a:t> </a:t>
              </a:r>
              <a:r>
                <a:rPr lang="en-US" sz="1000" dirty="0" err="1"/>
                <a:t>justo</a:t>
              </a:r>
              <a:r>
                <a:rPr lang="en-US" sz="1000" dirty="0"/>
                <a:t>. </a:t>
              </a:r>
              <a:r>
                <a:rPr lang="en-US" sz="1000" dirty="0" err="1"/>
                <a:t>Duis</a:t>
              </a:r>
              <a:r>
                <a:rPr lang="en-US" sz="1000" dirty="0"/>
                <a:t> </a:t>
              </a:r>
              <a:r>
                <a:rPr lang="en-US" sz="1000" dirty="0" err="1"/>
                <a:t>laoreet</a:t>
              </a:r>
              <a:r>
                <a:rPr lang="en-US" sz="1000" dirty="0"/>
                <a:t> </a:t>
              </a:r>
              <a:r>
                <a:rPr lang="en-US" sz="1000" dirty="0" err="1"/>
                <a:t>ipsum</a:t>
              </a:r>
              <a:r>
                <a:rPr lang="en-US" sz="1000" dirty="0"/>
                <a:t> </a:t>
              </a:r>
              <a:r>
                <a:rPr lang="en-US" sz="1000" dirty="0" err="1" smtClean="0"/>
                <a:t>hendrerit</a:t>
              </a:r>
              <a:r>
                <a:rPr lang="en-US" sz="1000" dirty="0" smtClean="0"/>
                <a:t> </a:t>
              </a:r>
              <a:r>
                <a:rPr lang="en-US" sz="1000" dirty="0" err="1" smtClean="0"/>
                <a:t>cursus</a:t>
              </a:r>
              <a:r>
                <a:rPr lang="en-US" sz="1000" dirty="0" smtClean="0"/>
                <a:t>.</a:t>
              </a:r>
              <a:endParaRPr lang="en-US" sz="1000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184181" y="2269675"/>
              <a:ext cx="1589103" cy="182449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98516" y="2544971"/>
              <a:ext cx="154745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Lorem</a:t>
              </a:r>
              <a:r>
                <a:rPr lang="en-US" sz="1000" dirty="0"/>
                <a:t> </a:t>
              </a:r>
              <a:r>
                <a:rPr lang="en-US" sz="1000" dirty="0" err="1"/>
                <a:t>ipsum</a:t>
              </a:r>
              <a:r>
                <a:rPr lang="en-US" sz="1000" dirty="0"/>
                <a:t> dolor sit </a:t>
              </a:r>
              <a:r>
                <a:rPr lang="en-US" sz="1000" dirty="0" err="1"/>
                <a:t>amet</a:t>
              </a:r>
              <a:r>
                <a:rPr lang="en-US" sz="1000" dirty="0"/>
                <a:t>, </a:t>
              </a:r>
              <a:r>
                <a:rPr lang="en-US" sz="1000" dirty="0" err="1"/>
                <a:t>consectetur</a:t>
              </a:r>
              <a:r>
                <a:rPr lang="en-US" sz="1000" dirty="0"/>
                <a:t> </a:t>
              </a:r>
              <a:r>
                <a:rPr lang="en-US" sz="1000" dirty="0" err="1"/>
                <a:t>adipiscing</a:t>
              </a:r>
              <a:r>
                <a:rPr lang="en-US" sz="1000" dirty="0"/>
                <a:t> </a:t>
              </a:r>
              <a:r>
                <a:rPr lang="en-US" sz="1000" dirty="0" err="1"/>
                <a:t>elit</a:t>
              </a:r>
              <a:r>
                <a:rPr lang="en-US" sz="1000" dirty="0"/>
                <a:t>. </a:t>
              </a:r>
              <a:r>
                <a:rPr lang="en-US" sz="1000" dirty="0" err="1" smtClean="0"/>
                <a:t>Suspendisse</a:t>
              </a:r>
              <a:r>
                <a:rPr lang="en-US" sz="1000" dirty="0" smtClean="0"/>
                <a:t> </a:t>
              </a:r>
              <a:r>
                <a:rPr lang="en-US" sz="1000" dirty="0" err="1"/>
                <a:t>libero</a:t>
              </a:r>
              <a:r>
                <a:rPr lang="en-US" sz="1000" dirty="0"/>
                <a:t> </a:t>
              </a:r>
              <a:r>
                <a:rPr lang="en-US" sz="1000" dirty="0" err="1"/>
                <a:t>sapien</a:t>
              </a:r>
              <a:r>
                <a:rPr lang="en-US" sz="1000" dirty="0"/>
                <a:t>, </a:t>
              </a:r>
              <a:r>
                <a:rPr lang="en-US" sz="1000" dirty="0" err="1"/>
                <a:t>pharetra</a:t>
              </a:r>
              <a:r>
                <a:rPr lang="en-US" sz="1000" dirty="0"/>
                <a:t> </a:t>
              </a:r>
              <a:r>
                <a:rPr lang="en-US" sz="1000" dirty="0" err="1"/>
                <a:t>gravida</a:t>
              </a:r>
              <a:r>
                <a:rPr lang="en-US" sz="1000" dirty="0"/>
                <a:t> </a:t>
              </a:r>
              <a:r>
                <a:rPr lang="en-US" sz="1000" dirty="0" err="1"/>
                <a:t>sapien</a:t>
              </a:r>
              <a:r>
                <a:rPr lang="en-US" sz="1000" dirty="0"/>
                <a:t> id, </a:t>
              </a:r>
              <a:r>
                <a:rPr lang="en-US" sz="1000" dirty="0" err="1"/>
                <a:t>aliquam</a:t>
              </a:r>
              <a:r>
                <a:rPr lang="en-US" sz="1000" dirty="0"/>
                <a:t> </a:t>
              </a:r>
              <a:r>
                <a:rPr lang="en-US" sz="1000" dirty="0" err="1"/>
                <a:t>luctus</a:t>
              </a:r>
              <a:r>
                <a:rPr lang="en-US" sz="1000" dirty="0"/>
                <a:t> </a:t>
              </a:r>
              <a:r>
                <a:rPr lang="en-US" sz="1000" dirty="0" err="1"/>
                <a:t>risus</a:t>
              </a:r>
              <a:r>
                <a:rPr lang="en-US" sz="1000" dirty="0"/>
                <a:t>. </a:t>
              </a:r>
              <a:r>
                <a:rPr lang="en-US" sz="1000" dirty="0" err="1"/>
                <a:t>Quisque</a:t>
              </a:r>
              <a:r>
                <a:rPr lang="en-US" sz="1000" dirty="0"/>
                <a:t> et </a:t>
              </a:r>
              <a:r>
                <a:rPr lang="en-US" sz="1000" dirty="0" err="1"/>
                <a:t>arcu</a:t>
              </a:r>
              <a:r>
                <a:rPr lang="en-US" sz="1000" dirty="0"/>
                <a:t> ac </a:t>
              </a:r>
              <a:r>
                <a:rPr lang="en-US" sz="1000" dirty="0" err="1"/>
                <a:t>enim</a:t>
              </a:r>
              <a:r>
                <a:rPr lang="en-US" sz="1000" dirty="0"/>
                <a:t> </a:t>
              </a:r>
              <a:r>
                <a:rPr lang="en-US" sz="1000" dirty="0" err="1"/>
                <a:t>lacinia</a:t>
              </a:r>
              <a:r>
                <a:rPr lang="en-US" sz="1000" dirty="0"/>
                <a:t> </a:t>
              </a:r>
              <a:r>
                <a:rPr lang="en-US" sz="1000" dirty="0" err="1"/>
                <a:t>viverra</a:t>
              </a:r>
              <a:r>
                <a:rPr lang="en-US" sz="1000" dirty="0"/>
                <a:t> et </a:t>
              </a:r>
              <a:r>
                <a:rPr lang="en-US" sz="1000" dirty="0" err="1" smtClean="0"/>
                <a:t>massa</a:t>
              </a:r>
              <a:r>
                <a:rPr lang="en-US" sz="1000" dirty="0" smtClean="0"/>
                <a:t>. </a:t>
              </a:r>
              <a:r>
                <a:rPr lang="en-US" sz="1000" dirty="0" err="1"/>
                <a:t>Duis</a:t>
              </a:r>
              <a:r>
                <a:rPr lang="en-US" sz="1000" dirty="0"/>
                <a:t> </a:t>
              </a:r>
              <a:r>
                <a:rPr lang="en-US" sz="1000" dirty="0" err="1"/>
                <a:t>laoreet</a:t>
              </a:r>
              <a:r>
                <a:rPr lang="en-US" sz="1000" dirty="0"/>
                <a:t> </a:t>
              </a:r>
              <a:r>
                <a:rPr lang="en-US" sz="1000" dirty="0" err="1" smtClean="0"/>
                <a:t>ipsum</a:t>
              </a:r>
              <a:r>
                <a:rPr lang="en-US" sz="1000" dirty="0" smtClean="0"/>
                <a:t>.</a:t>
              </a:r>
              <a:endParaRPr lang="en-US" sz="10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284846" y="2303396"/>
              <a:ext cx="14474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>
                  <a:latin typeface="Lato Regular"/>
                  <a:cs typeface="Lato Regular"/>
                </a:rPr>
                <a:t>Lorem</a:t>
              </a:r>
              <a:r>
                <a:rPr lang="en-US" sz="1400" b="1" dirty="0">
                  <a:latin typeface="Lato Regular"/>
                  <a:cs typeface="Lato Regular"/>
                </a:rPr>
                <a:t> </a:t>
              </a:r>
              <a:r>
                <a:rPr lang="en-US" sz="1400" b="1" dirty="0" err="1" smtClean="0">
                  <a:latin typeface="Lato Regular"/>
                  <a:cs typeface="Lato Regular"/>
                </a:rPr>
                <a:t>Ipsum</a:t>
              </a:r>
              <a:endParaRPr lang="en-US" sz="1400" b="1" dirty="0">
                <a:latin typeface="Lato Regular"/>
                <a:cs typeface="Lato Regular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43753" y="2303444"/>
              <a:ext cx="14474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 smtClean="0"/>
                <a:t>Posuere</a:t>
              </a:r>
              <a:r>
                <a:rPr lang="en-US" sz="1400" b="1" dirty="0" smtClean="0"/>
                <a:t> Massa</a:t>
              </a:r>
              <a:endParaRPr lang="en-US" sz="1400" b="1" dirty="0">
                <a:latin typeface="Lato Regular"/>
                <a:cs typeface="Lato Regular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443625" y="2315122"/>
              <a:ext cx="14474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 smtClean="0"/>
                <a:t>Hendrerit</a:t>
              </a:r>
              <a:r>
                <a:rPr lang="en-US" sz="1400" b="1" dirty="0" smtClean="0"/>
                <a:t> </a:t>
              </a:r>
              <a:r>
                <a:rPr lang="en-US" sz="1400" b="1" dirty="0" err="1" smtClean="0"/>
                <a:t>Cursus</a:t>
              </a:r>
              <a:endParaRPr lang="en-US" sz="1400" b="1" dirty="0">
                <a:latin typeface="Lato Regular"/>
                <a:cs typeface="Lato Regular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27367" y="2271870"/>
              <a:ext cx="1570184" cy="182449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7062047" y="2418865"/>
              <a:ext cx="1326260" cy="1527304"/>
              <a:chOff x="712090" y="4417841"/>
              <a:chExt cx="1322566" cy="1495816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712090" y="4417841"/>
                <a:ext cx="1322566" cy="149581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4" name="Straight Connector 73"/>
              <p:cNvCxnSpPr/>
              <p:nvPr/>
            </p:nvCxnSpPr>
            <p:spPr>
              <a:xfrm>
                <a:off x="712090" y="4417841"/>
                <a:ext cx="1322565" cy="1495816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712090" y="4417841"/>
                <a:ext cx="1322565" cy="1495816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/>
            <p:nvPr/>
          </p:nvGrpSpPr>
          <p:grpSpPr>
            <a:xfrm>
              <a:off x="3677698" y="4280658"/>
              <a:ext cx="764690" cy="691163"/>
              <a:chOff x="712090" y="4417841"/>
              <a:chExt cx="1322566" cy="1495816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712090" y="4417841"/>
                <a:ext cx="1322566" cy="149581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/>
              <p:cNvCxnSpPr/>
              <p:nvPr/>
            </p:nvCxnSpPr>
            <p:spPr>
              <a:xfrm>
                <a:off x="712090" y="4417841"/>
                <a:ext cx="1322565" cy="1495816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>
                <a:off x="712090" y="4417841"/>
                <a:ext cx="1322565" cy="1495816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TextBox 80"/>
            <p:cNvSpPr txBox="1"/>
            <p:nvPr/>
          </p:nvSpPr>
          <p:spPr>
            <a:xfrm>
              <a:off x="1631806" y="4232275"/>
              <a:ext cx="20005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Fusce</a:t>
              </a:r>
              <a:r>
                <a:rPr lang="en-US" sz="1000" dirty="0"/>
                <a:t> </a:t>
              </a:r>
              <a:r>
                <a:rPr lang="en-US" sz="1000" dirty="0" err="1"/>
                <a:t>quis</a:t>
              </a:r>
              <a:r>
                <a:rPr lang="en-US" sz="1000" dirty="0"/>
                <a:t> </a:t>
              </a:r>
              <a:r>
                <a:rPr lang="en-US" sz="1000" dirty="0" err="1"/>
                <a:t>mauris</a:t>
              </a:r>
              <a:r>
                <a:rPr lang="en-US" sz="1000" dirty="0"/>
                <a:t> id </a:t>
              </a:r>
              <a:r>
                <a:rPr lang="en-US" sz="1000" dirty="0" err="1"/>
                <a:t>est</a:t>
              </a:r>
              <a:r>
                <a:rPr lang="en-US" sz="1000" dirty="0"/>
                <a:t> </a:t>
              </a:r>
              <a:r>
                <a:rPr lang="en-US" sz="1000" dirty="0" err="1"/>
                <a:t>tincidunt</a:t>
              </a:r>
              <a:r>
                <a:rPr lang="en-US" sz="1000" dirty="0"/>
                <a:t> </a:t>
              </a:r>
              <a:r>
                <a:rPr lang="en-US" sz="1000" dirty="0" err="1"/>
                <a:t>aliquet</a:t>
              </a:r>
              <a:r>
                <a:rPr lang="en-US" sz="1000" dirty="0"/>
                <a:t>. </a:t>
              </a:r>
              <a:r>
                <a:rPr lang="en-US" sz="1000" dirty="0" err="1"/>
                <a:t>Cras</a:t>
              </a:r>
              <a:r>
                <a:rPr lang="en-US" sz="1000" dirty="0"/>
                <a:t> </a:t>
              </a:r>
              <a:r>
                <a:rPr lang="en-US" sz="1000" dirty="0" err="1"/>
                <a:t>fringilla</a:t>
              </a:r>
              <a:r>
                <a:rPr lang="en-US" sz="1000" dirty="0"/>
                <a:t> </a:t>
              </a:r>
              <a:r>
                <a:rPr lang="en-US" sz="1000" dirty="0" err="1"/>
                <a:t>elit</a:t>
              </a:r>
              <a:r>
                <a:rPr lang="en-US" sz="1000" dirty="0"/>
                <a:t> </a:t>
              </a:r>
              <a:r>
                <a:rPr lang="en-US" sz="1000" dirty="0" err="1"/>
                <a:t>augue</a:t>
              </a:r>
              <a:r>
                <a:rPr lang="en-US" sz="1000" dirty="0"/>
                <a:t>, vitae </a:t>
              </a:r>
              <a:r>
                <a:rPr lang="en-US" sz="1000" dirty="0" err="1"/>
                <a:t>ornare</a:t>
              </a:r>
              <a:r>
                <a:rPr lang="en-US" sz="1000" dirty="0"/>
                <a:t> </a:t>
              </a:r>
              <a:r>
                <a:rPr lang="en-US" sz="1000" dirty="0" err="1"/>
                <a:t>turpis</a:t>
              </a:r>
              <a:r>
                <a:rPr lang="en-US" sz="1000" dirty="0"/>
                <a:t> </a:t>
              </a:r>
              <a:r>
                <a:rPr lang="en-US" sz="1000" dirty="0" err="1"/>
                <a:t>pharetra</a:t>
              </a:r>
              <a:r>
                <a:rPr lang="en-US" sz="1000" dirty="0"/>
                <a:t> in. </a:t>
              </a:r>
              <a:r>
                <a:rPr lang="en-US" sz="1000" dirty="0" err="1"/>
                <a:t>Donec</a:t>
              </a:r>
              <a:r>
                <a:rPr lang="en-US" sz="1000" dirty="0"/>
                <a:t> </a:t>
              </a:r>
              <a:r>
                <a:rPr lang="en-US" sz="1000" dirty="0" err="1"/>
                <a:t>vel</a:t>
              </a:r>
              <a:r>
                <a:rPr lang="en-US" sz="1000" dirty="0"/>
                <a:t> </a:t>
              </a:r>
              <a:r>
                <a:rPr lang="en-US" sz="1000" dirty="0" err="1"/>
                <a:t>ipsum</a:t>
              </a:r>
              <a:r>
                <a:rPr lang="en-US" sz="1000" dirty="0"/>
                <a:t> non </a:t>
              </a:r>
              <a:r>
                <a:rPr lang="en-US" sz="1000" dirty="0" err="1"/>
                <a:t>est</a:t>
              </a:r>
              <a:r>
                <a:rPr lang="en-US" sz="1000" dirty="0"/>
                <a:t> </a:t>
              </a:r>
              <a:r>
                <a:rPr lang="en-US" sz="1000" dirty="0" err="1" smtClean="0"/>
                <a:t>viverra</a:t>
              </a:r>
              <a:r>
                <a:rPr lang="en-US" sz="1000" dirty="0" smtClean="0"/>
                <a:t>.</a:t>
              </a:r>
              <a:endParaRPr lang="en-US" sz="10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5474" y="5012194"/>
              <a:ext cx="39327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Praesent</a:t>
              </a:r>
              <a:r>
                <a:rPr lang="en-US" sz="1000" dirty="0"/>
                <a:t> </a:t>
              </a:r>
              <a:r>
                <a:rPr lang="en-US" sz="1000" dirty="0" err="1"/>
                <a:t>justo</a:t>
              </a:r>
              <a:r>
                <a:rPr lang="en-US" sz="1000" dirty="0"/>
                <a:t> magna, </a:t>
              </a:r>
              <a:r>
                <a:rPr lang="en-US" sz="1000" dirty="0" err="1"/>
                <a:t>vestibulum</a:t>
              </a:r>
              <a:r>
                <a:rPr lang="en-US" sz="1000" dirty="0"/>
                <a:t> </a:t>
              </a:r>
              <a:r>
                <a:rPr lang="en-US" sz="1000" dirty="0" err="1"/>
                <a:t>nec</a:t>
              </a:r>
              <a:r>
                <a:rPr lang="en-US" sz="1000" dirty="0"/>
                <a:t> </a:t>
              </a:r>
              <a:r>
                <a:rPr lang="en-US" sz="1000" dirty="0" err="1"/>
                <a:t>eleifend</a:t>
              </a:r>
              <a:r>
                <a:rPr lang="en-US" sz="1000" dirty="0"/>
                <a:t> in, </a:t>
              </a:r>
              <a:r>
                <a:rPr lang="en-US" sz="1000" dirty="0" err="1"/>
                <a:t>consectetur</a:t>
              </a:r>
              <a:r>
                <a:rPr lang="en-US" sz="1000" dirty="0"/>
                <a:t> sit </a:t>
              </a:r>
              <a:r>
                <a:rPr lang="en-US" sz="1000" dirty="0" err="1"/>
                <a:t>amet</a:t>
              </a:r>
              <a:r>
                <a:rPr lang="en-US" sz="1000" dirty="0"/>
                <a:t> ex. </a:t>
              </a:r>
              <a:r>
                <a:rPr lang="en-US" sz="1000" dirty="0" err="1"/>
                <a:t>Nulla</a:t>
              </a:r>
              <a:r>
                <a:rPr lang="en-US" sz="1000" dirty="0"/>
                <a:t> </a:t>
              </a:r>
              <a:r>
                <a:rPr lang="en-US" sz="1000" dirty="0" err="1"/>
                <a:t>elementum</a:t>
              </a:r>
              <a:r>
                <a:rPr lang="en-US" sz="1000" dirty="0"/>
                <a:t> </a:t>
              </a:r>
              <a:r>
                <a:rPr lang="en-US" sz="1000" dirty="0" err="1"/>
                <a:t>venenatis</a:t>
              </a:r>
              <a:r>
                <a:rPr lang="en-US" sz="1000" dirty="0"/>
                <a:t> </a:t>
              </a:r>
              <a:r>
                <a:rPr lang="en-US" sz="1000" dirty="0" err="1"/>
                <a:t>auctor</a:t>
              </a:r>
              <a:r>
                <a:rPr lang="en-US" sz="1000" dirty="0"/>
                <a:t>. </a:t>
              </a:r>
              <a:r>
                <a:rPr lang="en-US" sz="1000" dirty="0" err="1"/>
                <a:t>Phasellus</a:t>
              </a:r>
              <a:r>
                <a:rPr lang="en-US" sz="1000" dirty="0"/>
                <a:t> vitae </a:t>
              </a:r>
              <a:r>
                <a:rPr lang="en-US" sz="1000" dirty="0" err="1"/>
                <a:t>sem</a:t>
              </a:r>
              <a:r>
                <a:rPr lang="en-US" sz="1000" dirty="0"/>
                <a:t> </a:t>
              </a:r>
              <a:r>
                <a:rPr lang="en-US" sz="1000" dirty="0" err="1"/>
                <a:t>mollis</a:t>
              </a:r>
              <a:r>
                <a:rPr lang="en-US" sz="1000" dirty="0"/>
                <a:t>, </a:t>
              </a:r>
              <a:r>
                <a:rPr lang="en-US" sz="1000" dirty="0" err="1"/>
                <a:t>vulputate</a:t>
              </a:r>
              <a:r>
                <a:rPr lang="en-US" sz="1000" dirty="0"/>
                <a:t> </a:t>
              </a:r>
              <a:r>
                <a:rPr lang="en-US" sz="1000" dirty="0" err="1"/>
                <a:t>turpis</a:t>
              </a:r>
              <a:r>
                <a:rPr lang="en-US" sz="1000" dirty="0"/>
                <a:t> non, </a:t>
              </a:r>
              <a:r>
                <a:rPr lang="en-US" sz="1000" dirty="0" err="1"/>
                <a:t>cursus</a:t>
              </a:r>
              <a:r>
                <a:rPr lang="en-US" sz="1000" dirty="0"/>
                <a:t> ante. </a:t>
              </a:r>
              <a:r>
                <a:rPr lang="en-US" sz="1000" dirty="0" err="1"/>
                <a:t>Nullam</a:t>
              </a:r>
              <a:r>
                <a:rPr lang="en-US" sz="1000" dirty="0"/>
                <a:t> </a:t>
              </a:r>
              <a:r>
                <a:rPr lang="en-US" sz="1000" dirty="0" err="1"/>
                <a:t>mollis</a:t>
              </a:r>
              <a:r>
                <a:rPr lang="en-US" sz="1000" dirty="0"/>
                <a:t>, </a:t>
              </a:r>
              <a:r>
                <a:rPr lang="en-US" sz="1000" dirty="0" err="1"/>
                <a:t>urna</a:t>
              </a:r>
              <a:r>
                <a:rPr lang="en-US" sz="1000" dirty="0"/>
                <a:t> dictum </a:t>
              </a:r>
              <a:r>
                <a:rPr lang="en-US" sz="1000" dirty="0" err="1"/>
                <a:t>tincidunt</a:t>
              </a:r>
              <a:r>
                <a:rPr lang="en-US" sz="1000" dirty="0"/>
                <a:t> </a:t>
              </a:r>
              <a:r>
                <a:rPr lang="en-US" sz="1000" dirty="0" err="1"/>
                <a:t>porttitor</a:t>
              </a:r>
              <a:r>
                <a:rPr lang="en-US" sz="1000" dirty="0"/>
                <a:t>, </a:t>
              </a:r>
              <a:r>
                <a:rPr lang="en-US" sz="1000" dirty="0" err="1"/>
                <a:t>lectus</a:t>
              </a:r>
              <a:r>
                <a:rPr lang="en-US" sz="1000" dirty="0"/>
                <a:t> mi </a:t>
              </a:r>
              <a:r>
                <a:rPr lang="en-US" sz="1000" dirty="0" err="1"/>
                <a:t>fringilla</a:t>
              </a:r>
              <a:r>
                <a:rPr lang="en-US" sz="1000" dirty="0"/>
                <a:t> </a:t>
              </a:r>
              <a:r>
                <a:rPr lang="en-US" sz="1000" dirty="0" err="1"/>
                <a:t>orci</a:t>
              </a:r>
              <a:r>
                <a:rPr lang="en-US" sz="1000" dirty="0"/>
                <a:t>, ac </a:t>
              </a:r>
              <a:r>
                <a:rPr lang="en-US" sz="1000" dirty="0" err="1"/>
                <a:t>rhoncus</a:t>
              </a:r>
              <a:r>
                <a:rPr lang="en-US" sz="1000" dirty="0"/>
                <a:t> </a:t>
              </a:r>
              <a:r>
                <a:rPr lang="en-US" sz="1000" dirty="0" err="1"/>
                <a:t>augue</a:t>
              </a:r>
              <a:r>
                <a:rPr lang="en-US" sz="1000" dirty="0"/>
                <a:t> </a:t>
              </a:r>
              <a:r>
                <a:rPr lang="en-US" sz="1000" dirty="0" err="1"/>
                <a:t>libero</a:t>
              </a:r>
              <a:r>
                <a:rPr lang="en-US" sz="1000" dirty="0"/>
                <a:t> </a:t>
              </a:r>
              <a:r>
                <a:rPr lang="en-US" sz="1000" dirty="0" err="1"/>
                <a:t>quis</a:t>
              </a:r>
              <a:r>
                <a:rPr lang="en-US" sz="1000" dirty="0"/>
                <a:t> </a:t>
              </a:r>
              <a:r>
                <a:rPr lang="en-US" sz="1000" dirty="0" err="1"/>
                <a:t>odio</a:t>
              </a:r>
              <a:r>
                <a:rPr lang="en-US" sz="1000" dirty="0"/>
                <a:t>. </a:t>
              </a:r>
              <a:r>
                <a:rPr lang="en-US" sz="1000" dirty="0" err="1"/>
                <a:t>Etiam</a:t>
              </a:r>
              <a:r>
                <a:rPr lang="en-US" sz="1000" dirty="0"/>
                <a:t> at </a:t>
              </a:r>
              <a:r>
                <a:rPr lang="en-US" sz="1000" dirty="0" err="1"/>
                <a:t>iaculis</a:t>
              </a:r>
              <a:r>
                <a:rPr lang="en-US" sz="1000" dirty="0"/>
                <a:t> </a:t>
              </a:r>
              <a:r>
                <a:rPr lang="en-US" sz="1000" dirty="0" err="1" smtClean="0"/>
                <a:t>erat</a:t>
              </a:r>
              <a:r>
                <a:rPr lang="en-US" sz="1000" dirty="0"/>
                <a:t>. </a:t>
              </a:r>
              <a:r>
                <a:rPr lang="en-US" sz="1000" dirty="0" err="1"/>
                <a:t>Praesent</a:t>
              </a:r>
              <a:r>
                <a:rPr lang="en-US" sz="1000" dirty="0"/>
                <a:t> </a:t>
              </a:r>
              <a:r>
                <a:rPr lang="en-US" sz="1000" dirty="0" err="1"/>
                <a:t>pharetra</a:t>
              </a:r>
              <a:r>
                <a:rPr lang="en-US" sz="1000" dirty="0"/>
                <a:t> </a:t>
              </a:r>
              <a:r>
                <a:rPr lang="en-US" sz="1000" dirty="0" err="1"/>
                <a:t>mattis</a:t>
              </a:r>
              <a:r>
                <a:rPr lang="en-US" sz="1000" dirty="0"/>
                <a:t> </a:t>
              </a:r>
              <a:r>
                <a:rPr lang="en-US" sz="1000" dirty="0" err="1" smtClean="0"/>
                <a:t>mauris</a:t>
              </a:r>
              <a:r>
                <a:rPr lang="en-US" sz="1000" dirty="0"/>
                <a:t>. </a:t>
              </a:r>
              <a:r>
                <a:rPr lang="en-US" sz="1000" dirty="0" err="1"/>
                <a:t>Phasellus</a:t>
              </a:r>
              <a:r>
                <a:rPr lang="en-US" sz="1000" dirty="0"/>
                <a:t> </a:t>
              </a:r>
              <a:r>
                <a:rPr lang="en-US" sz="1000" dirty="0" err="1"/>
                <a:t>ut</a:t>
              </a:r>
              <a:r>
                <a:rPr lang="en-US" sz="1000" dirty="0"/>
                <a:t> </a:t>
              </a:r>
              <a:r>
                <a:rPr lang="en-US" sz="1000" dirty="0" err="1"/>
                <a:t>augue</a:t>
              </a:r>
              <a:r>
                <a:rPr lang="en-US" sz="1000" dirty="0"/>
                <a:t> </a:t>
              </a:r>
              <a:r>
                <a:rPr lang="en-US" sz="1000" dirty="0" err="1"/>
                <a:t>eleifend</a:t>
              </a:r>
              <a:r>
                <a:rPr lang="en-US" sz="1000" dirty="0"/>
                <a:t>, </a:t>
              </a:r>
              <a:r>
                <a:rPr lang="en-US" sz="1000" dirty="0" err="1"/>
                <a:t>rutrum</a:t>
              </a:r>
              <a:r>
                <a:rPr lang="en-US" sz="1000" dirty="0"/>
                <a:t> </a:t>
              </a:r>
              <a:r>
                <a:rPr lang="en-US" sz="1000" dirty="0" err="1"/>
                <a:t>sapien</a:t>
              </a:r>
              <a:r>
                <a:rPr lang="en-US" sz="1000" dirty="0"/>
                <a:t> </a:t>
              </a:r>
              <a:r>
                <a:rPr lang="en-US" sz="1000" dirty="0" err="1"/>
                <a:t>quis</a:t>
              </a:r>
              <a:r>
                <a:rPr lang="en-US" sz="1000" dirty="0"/>
                <a:t>, </a:t>
              </a:r>
              <a:r>
                <a:rPr lang="en-US" sz="1000" dirty="0" err="1"/>
                <a:t>lacinia</a:t>
              </a:r>
              <a:r>
                <a:rPr lang="en-US" sz="1000" dirty="0"/>
                <a:t> </a:t>
              </a:r>
              <a:r>
                <a:rPr lang="en-US" sz="1000" dirty="0" err="1"/>
                <a:t>turpis</a:t>
              </a:r>
              <a:r>
                <a:rPr lang="en-US" sz="1000" dirty="0"/>
                <a:t>. </a:t>
              </a:r>
              <a:r>
                <a:rPr lang="en-US" sz="1000" dirty="0" err="1"/>
                <a:t>Aliquam</a:t>
              </a:r>
              <a:r>
                <a:rPr lang="en-US" sz="1000" dirty="0"/>
                <a:t> </a:t>
              </a:r>
              <a:r>
                <a:rPr lang="en-US" sz="1000" dirty="0" err="1"/>
                <a:t>quis</a:t>
              </a:r>
              <a:r>
                <a:rPr lang="en-US" sz="1000" dirty="0"/>
                <a:t> </a:t>
              </a:r>
              <a:r>
                <a:rPr lang="en-US" sz="1000" dirty="0" err="1"/>
                <a:t>ornare</a:t>
              </a:r>
              <a:r>
                <a:rPr lang="en-US" sz="1000" dirty="0"/>
                <a:t> </a:t>
              </a:r>
              <a:r>
                <a:rPr lang="en-US" sz="1000" dirty="0" smtClean="0"/>
                <a:t>quam.</a:t>
              </a:r>
              <a:endParaRPr lang="en-US" sz="1000" dirty="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588215" y="4099945"/>
              <a:ext cx="3909335" cy="103416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707630" y="4273240"/>
              <a:ext cx="653366" cy="738954"/>
              <a:chOff x="609601" y="2422076"/>
              <a:chExt cx="1322566" cy="1847076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09601" y="2422076"/>
                <a:ext cx="1322566" cy="184707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609601" y="2422076"/>
                <a:ext cx="1322565" cy="1847076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>
                <a:off x="609601" y="2422076"/>
                <a:ext cx="1322565" cy="1847076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4739781" y="5272221"/>
              <a:ext cx="574354" cy="681166"/>
              <a:chOff x="609601" y="2422076"/>
              <a:chExt cx="1322566" cy="1847076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09601" y="2422076"/>
                <a:ext cx="1322566" cy="184707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609601" y="2422076"/>
                <a:ext cx="1322565" cy="1847076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609601" y="2422076"/>
                <a:ext cx="1322565" cy="1847076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TextBox 87"/>
            <p:cNvSpPr txBox="1"/>
            <p:nvPr/>
          </p:nvSpPr>
          <p:spPr>
            <a:xfrm>
              <a:off x="4739781" y="4191310"/>
              <a:ext cx="296784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Fusce</a:t>
              </a:r>
              <a:r>
                <a:rPr lang="en-US" sz="1000" dirty="0"/>
                <a:t> </a:t>
              </a:r>
              <a:r>
                <a:rPr lang="en-US" sz="1000" dirty="0" err="1"/>
                <a:t>quis</a:t>
              </a:r>
              <a:r>
                <a:rPr lang="en-US" sz="1000" dirty="0"/>
                <a:t> </a:t>
              </a:r>
              <a:r>
                <a:rPr lang="en-US" sz="1000" dirty="0" err="1"/>
                <a:t>mauris</a:t>
              </a:r>
              <a:r>
                <a:rPr lang="en-US" sz="1000" dirty="0"/>
                <a:t> id </a:t>
              </a:r>
              <a:r>
                <a:rPr lang="en-US" sz="1000" dirty="0" err="1"/>
                <a:t>est</a:t>
              </a:r>
              <a:r>
                <a:rPr lang="en-US" sz="1000" dirty="0"/>
                <a:t> </a:t>
              </a:r>
              <a:r>
                <a:rPr lang="en-US" sz="1000" dirty="0" err="1"/>
                <a:t>tincidunt</a:t>
              </a:r>
              <a:r>
                <a:rPr lang="en-US" sz="1000" dirty="0"/>
                <a:t> </a:t>
              </a:r>
              <a:r>
                <a:rPr lang="en-US" sz="1000" dirty="0" err="1"/>
                <a:t>aliquet</a:t>
              </a:r>
              <a:r>
                <a:rPr lang="en-US" sz="1000" dirty="0"/>
                <a:t>. </a:t>
              </a:r>
              <a:r>
                <a:rPr lang="en-US" sz="1000" dirty="0" err="1"/>
                <a:t>Cras</a:t>
              </a:r>
              <a:r>
                <a:rPr lang="en-US" sz="1000" dirty="0"/>
                <a:t> </a:t>
              </a:r>
              <a:r>
                <a:rPr lang="en-US" sz="1000" dirty="0" err="1"/>
                <a:t>fringilla</a:t>
              </a:r>
              <a:r>
                <a:rPr lang="en-US" sz="1000" dirty="0"/>
                <a:t> </a:t>
              </a:r>
              <a:r>
                <a:rPr lang="en-US" sz="1000" dirty="0" err="1"/>
                <a:t>elit</a:t>
              </a:r>
              <a:r>
                <a:rPr lang="en-US" sz="1000" dirty="0"/>
                <a:t> </a:t>
              </a:r>
              <a:r>
                <a:rPr lang="en-US" sz="1000" dirty="0" err="1"/>
                <a:t>augue</a:t>
              </a:r>
              <a:r>
                <a:rPr lang="en-US" sz="1000" dirty="0"/>
                <a:t>, vitae </a:t>
              </a:r>
              <a:r>
                <a:rPr lang="en-US" sz="1000" dirty="0" err="1"/>
                <a:t>ornare</a:t>
              </a:r>
              <a:r>
                <a:rPr lang="en-US" sz="1000" dirty="0"/>
                <a:t> </a:t>
              </a:r>
              <a:r>
                <a:rPr lang="en-US" sz="1000" dirty="0" err="1"/>
                <a:t>turpis</a:t>
              </a:r>
              <a:r>
                <a:rPr lang="en-US" sz="1000" dirty="0"/>
                <a:t> </a:t>
              </a:r>
              <a:r>
                <a:rPr lang="en-US" sz="1000" dirty="0" err="1"/>
                <a:t>pharetra</a:t>
              </a:r>
              <a:r>
                <a:rPr lang="en-US" sz="1000" dirty="0"/>
                <a:t> in. </a:t>
              </a:r>
              <a:r>
                <a:rPr lang="en-US" sz="1000" dirty="0" err="1"/>
                <a:t>Donec</a:t>
              </a:r>
              <a:r>
                <a:rPr lang="en-US" sz="1000" dirty="0"/>
                <a:t> </a:t>
              </a:r>
              <a:r>
                <a:rPr lang="en-US" sz="1000" dirty="0" err="1"/>
                <a:t>vel</a:t>
              </a:r>
              <a:r>
                <a:rPr lang="en-US" sz="1000" dirty="0"/>
                <a:t> </a:t>
              </a:r>
              <a:r>
                <a:rPr lang="en-US" sz="1000" dirty="0" err="1"/>
                <a:t>ipsum</a:t>
              </a:r>
              <a:r>
                <a:rPr lang="en-US" sz="1000" dirty="0"/>
                <a:t> non </a:t>
              </a:r>
              <a:r>
                <a:rPr lang="en-US" sz="1000" dirty="0" err="1"/>
                <a:t>est</a:t>
              </a:r>
              <a:r>
                <a:rPr lang="en-US" sz="1000" dirty="0"/>
                <a:t> </a:t>
              </a:r>
              <a:r>
                <a:rPr lang="en-US" sz="1000" dirty="0" err="1" smtClean="0"/>
                <a:t>viverra</a:t>
              </a:r>
              <a:r>
                <a:rPr lang="en-US" sz="1000" dirty="0"/>
                <a:t>. </a:t>
              </a:r>
              <a:r>
                <a:rPr lang="en-US" sz="1000" dirty="0" err="1"/>
                <a:t>Mauris</a:t>
              </a:r>
              <a:r>
                <a:rPr lang="en-US" sz="1000" dirty="0"/>
                <a:t> dolor </a:t>
              </a:r>
              <a:r>
                <a:rPr lang="en-US" sz="1000" dirty="0" err="1"/>
                <a:t>sapien</a:t>
              </a:r>
              <a:r>
                <a:rPr lang="en-US" sz="1000" dirty="0"/>
                <a:t>, </a:t>
              </a:r>
              <a:r>
                <a:rPr lang="en-US" sz="1000" dirty="0" err="1"/>
                <a:t>gravida</a:t>
              </a:r>
              <a:r>
                <a:rPr lang="en-US" sz="1000" dirty="0"/>
                <a:t> vitae nisi ac, </a:t>
              </a:r>
              <a:r>
                <a:rPr lang="en-US" sz="1000" dirty="0" err="1"/>
                <a:t>vestibulum</a:t>
              </a:r>
              <a:r>
                <a:rPr lang="en-US" sz="1000" dirty="0"/>
                <a:t> </a:t>
              </a:r>
              <a:r>
                <a:rPr lang="en-US" sz="1000" dirty="0" err="1"/>
                <a:t>laoreet</a:t>
              </a:r>
              <a:r>
                <a:rPr lang="en-US" sz="1000" dirty="0"/>
                <a:t> </a:t>
              </a:r>
              <a:r>
                <a:rPr lang="en-US" sz="1000" dirty="0" err="1"/>
                <a:t>arcu</a:t>
              </a:r>
              <a:r>
                <a:rPr lang="en-US" sz="1000" dirty="0"/>
                <a:t>. </a:t>
              </a:r>
              <a:r>
                <a:rPr lang="en-US" sz="1000" dirty="0" err="1"/>
                <a:t>Cras</a:t>
              </a:r>
              <a:r>
                <a:rPr lang="en-US" sz="1000" dirty="0"/>
                <a:t> </a:t>
              </a:r>
              <a:r>
                <a:rPr lang="en-US" sz="1000" dirty="0" err="1"/>
                <a:t>dapibus</a:t>
              </a:r>
              <a:r>
                <a:rPr lang="en-US" sz="1000" dirty="0"/>
                <a:t>, </a:t>
              </a:r>
              <a:r>
                <a:rPr lang="en-US" sz="1000" dirty="0" err="1"/>
                <a:t>metus</a:t>
              </a:r>
              <a:r>
                <a:rPr lang="en-US" sz="1000" dirty="0"/>
                <a:t> </a:t>
              </a:r>
              <a:r>
                <a:rPr lang="en-US" sz="1000" dirty="0" err="1"/>
                <a:t>porttitor</a:t>
              </a:r>
              <a:r>
                <a:rPr lang="en-US" sz="1000" dirty="0"/>
                <a:t> </a:t>
              </a:r>
              <a:r>
                <a:rPr lang="en-US" sz="1000" dirty="0" err="1"/>
                <a:t>sodales</a:t>
              </a:r>
              <a:r>
                <a:rPr lang="en-US" sz="1000" dirty="0"/>
                <a:t> </a:t>
              </a:r>
              <a:r>
                <a:rPr lang="en-US" sz="1000" dirty="0" err="1"/>
                <a:t>mollis</a:t>
              </a:r>
              <a:r>
                <a:rPr lang="en-US" sz="1000" dirty="0"/>
                <a:t>, </a:t>
              </a:r>
              <a:r>
                <a:rPr lang="en-US" sz="1000" dirty="0" err="1" smtClean="0"/>
                <a:t>velit</a:t>
              </a:r>
              <a:r>
                <a:rPr lang="en-US" sz="1000" dirty="0" smtClean="0"/>
                <a:t>.</a:t>
              </a:r>
              <a:endParaRPr lang="en-US" sz="10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455118" y="5261666"/>
              <a:ext cx="29678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Cras</a:t>
              </a:r>
              <a:r>
                <a:rPr lang="en-US" sz="1000" dirty="0"/>
                <a:t> </a:t>
              </a:r>
              <a:r>
                <a:rPr lang="en-US" sz="1000" dirty="0" err="1"/>
                <a:t>fringilla</a:t>
              </a:r>
              <a:r>
                <a:rPr lang="en-US" sz="1000" dirty="0"/>
                <a:t> </a:t>
              </a:r>
              <a:r>
                <a:rPr lang="en-US" sz="1000" dirty="0" err="1"/>
                <a:t>elit</a:t>
              </a:r>
              <a:r>
                <a:rPr lang="en-US" sz="1000" dirty="0"/>
                <a:t> </a:t>
              </a:r>
              <a:r>
                <a:rPr lang="en-US" sz="1000" dirty="0" err="1"/>
                <a:t>augue</a:t>
              </a:r>
              <a:r>
                <a:rPr lang="en-US" sz="1000" dirty="0"/>
                <a:t>, vitae </a:t>
              </a:r>
              <a:r>
                <a:rPr lang="en-US" sz="1000" dirty="0" err="1"/>
                <a:t>ornare</a:t>
              </a:r>
              <a:r>
                <a:rPr lang="en-US" sz="1000" dirty="0"/>
                <a:t> </a:t>
              </a:r>
              <a:r>
                <a:rPr lang="en-US" sz="1000" dirty="0" err="1"/>
                <a:t>turpis</a:t>
              </a:r>
              <a:r>
                <a:rPr lang="en-US" sz="1000" dirty="0"/>
                <a:t> </a:t>
              </a:r>
              <a:r>
                <a:rPr lang="en-US" sz="1000" dirty="0" err="1"/>
                <a:t>pharetra</a:t>
              </a:r>
              <a:r>
                <a:rPr lang="en-US" sz="1000" dirty="0"/>
                <a:t> in. </a:t>
              </a:r>
              <a:r>
                <a:rPr lang="en-US" sz="1000" dirty="0" err="1"/>
                <a:t>Donec</a:t>
              </a:r>
              <a:r>
                <a:rPr lang="en-US" sz="1000" dirty="0"/>
                <a:t> </a:t>
              </a:r>
              <a:r>
                <a:rPr lang="en-US" sz="1000" dirty="0" err="1"/>
                <a:t>vel</a:t>
              </a:r>
              <a:r>
                <a:rPr lang="en-US" sz="1000" dirty="0"/>
                <a:t> </a:t>
              </a:r>
              <a:r>
                <a:rPr lang="en-US" sz="1000" dirty="0" err="1"/>
                <a:t>ipsum</a:t>
              </a:r>
              <a:r>
                <a:rPr lang="en-US" sz="1000" dirty="0"/>
                <a:t> non </a:t>
              </a:r>
              <a:r>
                <a:rPr lang="en-US" sz="1000" dirty="0" err="1"/>
                <a:t>est</a:t>
              </a:r>
              <a:r>
                <a:rPr lang="en-US" sz="1000" dirty="0"/>
                <a:t> </a:t>
              </a:r>
              <a:r>
                <a:rPr lang="en-US" sz="1000" dirty="0" err="1"/>
                <a:t>viverra</a:t>
              </a:r>
              <a:r>
                <a:rPr lang="en-US" sz="1000" dirty="0"/>
                <a:t> </a:t>
              </a:r>
              <a:r>
                <a:rPr lang="en-US" sz="1000" dirty="0" err="1"/>
                <a:t>faucibus</a:t>
              </a:r>
              <a:r>
                <a:rPr lang="en-US" sz="1000" dirty="0"/>
                <a:t>. </a:t>
              </a:r>
              <a:r>
                <a:rPr lang="en-US" sz="1000" dirty="0" err="1"/>
                <a:t>Mauris</a:t>
              </a:r>
              <a:r>
                <a:rPr lang="en-US" sz="1000" dirty="0"/>
                <a:t> </a:t>
              </a:r>
              <a:r>
                <a:rPr lang="en-US" sz="1000" dirty="0" err="1"/>
                <a:t>cursus</a:t>
              </a:r>
              <a:r>
                <a:rPr lang="en-US" sz="1000" dirty="0"/>
                <a:t> </a:t>
              </a:r>
              <a:r>
                <a:rPr lang="en-US" sz="1000" dirty="0" err="1"/>
                <a:t>bibendum</a:t>
              </a:r>
              <a:r>
                <a:rPr lang="en-US" sz="1000" dirty="0"/>
                <a:t> nisi, ac </a:t>
              </a:r>
              <a:r>
                <a:rPr lang="en-US" sz="1000" dirty="0" err="1"/>
                <a:t>egestas</a:t>
              </a:r>
              <a:r>
                <a:rPr lang="en-US" sz="1000" dirty="0"/>
                <a:t> </a:t>
              </a:r>
              <a:r>
                <a:rPr lang="en-US" sz="1000" dirty="0" err="1"/>
                <a:t>sapien</a:t>
              </a:r>
              <a:r>
                <a:rPr lang="en-US" sz="1000" dirty="0"/>
                <a:t> </a:t>
              </a:r>
              <a:r>
                <a:rPr lang="en-US" sz="1000" dirty="0" err="1"/>
                <a:t>euismod</a:t>
              </a:r>
              <a:r>
                <a:rPr lang="en-US" sz="1000" dirty="0"/>
                <a:t> a. </a:t>
              </a:r>
              <a:r>
                <a:rPr lang="en-US" sz="1000" dirty="0" err="1"/>
                <a:t>Vivamus</a:t>
              </a:r>
              <a:r>
                <a:rPr lang="en-US" sz="1000" dirty="0"/>
                <a:t> </a:t>
              </a:r>
              <a:r>
                <a:rPr lang="en-US" sz="1000" dirty="0" err="1"/>
                <a:t>erat</a:t>
              </a:r>
              <a:r>
                <a:rPr lang="en-US" sz="1000" dirty="0"/>
                <a:t> mi, </a:t>
              </a:r>
              <a:r>
                <a:rPr lang="en-US" sz="1000" dirty="0" err="1"/>
                <a:t>gravida</a:t>
              </a:r>
              <a:r>
                <a:rPr lang="en-US" sz="1000" dirty="0"/>
                <a:t> ac </a:t>
              </a:r>
              <a:r>
                <a:rPr lang="en-US" sz="1000" dirty="0" err="1"/>
                <a:t>vestibulum</a:t>
              </a:r>
              <a:r>
                <a:rPr lang="en-US" sz="1000" dirty="0"/>
                <a:t> et, </a:t>
              </a:r>
              <a:r>
                <a:rPr lang="en-US" sz="1000" dirty="0" err="1" smtClean="0"/>
                <a:t>aliquam</a:t>
              </a:r>
              <a:r>
                <a:rPr lang="en-US" sz="1000" dirty="0" smtClean="0"/>
                <a:t>.</a:t>
              </a:r>
              <a:endParaRPr lang="en-US" sz="1000" dirty="0"/>
            </a:p>
          </p:txBody>
        </p:sp>
      </p:grpSp>
      <p:sp>
        <p:nvSpPr>
          <p:cNvPr id="91" name="Content Placeholder 2"/>
          <p:cNvSpPr txBox="1">
            <a:spLocks/>
          </p:cNvSpPr>
          <p:nvPr/>
        </p:nvSpPr>
        <p:spPr>
          <a:xfrm>
            <a:off x="2741312" y="6138998"/>
            <a:ext cx="3696527" cy="647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Wingdings" charset="2"/>
              <a:buNone/>
            </a:pPr>
            <a:r>
              <a:rPr lang="en-US" sz="2400" i="1" dirty="0" smtClean="0">
                <a:solidFill>
                  <a:srgbClr val="6196C3"/>
                </a:solidFill>
              </a:rPr>
              <a:t>What’s going to happen?</a:t>
            </a:r>
            <a:endParaRPr lang="en-US" sz="2400" i="1" dirty="0">
              <a:solidFill>
                <a:srgbClr val="6196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459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focus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32166" y="1434945"/>
            <a:ext cx="5313908" cy="92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 charset="2"/>
              <a:buNone/>
            </a:pPr>
            <a:r>
              <a:rPr lang="en-US" b="1" dirty="0" err="1" smtClean="0"/>
              <a:t>Lorem</a:t>
            </a:r>
            <a:r>
              <a:rPr lang="en-US" b="1" dirty="0" smtClean="0"/>
              <a:t> </a:t>
            </a:r>
            <a:r>
              <a:rPr lang="en-US" b="1" dirty="0" err="1" smtClean="0"/>
              <a:t>Ipsum</a:t>
            </a:r>
            <a:r>
              <a:rPr lang="en-US" b="1" dirty="0" smtClean="0"/>
              <a:t> is the enemy!</a:t>
            </a:r>
            <a:endParaRPr lang="en-US" b="1" dirty="0"/>
          </a:p>
        </p:txBody>
      </p:sp>
      <p:grpSp>
        <p:nvGrpSpPr>
          <p:cNvPr id="92" name="Group 91"/>
          <p:cNvGrpSpPr/>
          <p:nvPr/>
        </p:nvGrpSpPr>
        <p:grpSpPr>
          <a:xfrm>
            <a:off x="621060" y="2269675"/>
            <a:ext cx="7876491" cy="3836833"/>
            <a:chOff x="621060" y="2269675"/>
            <a:chExt cx="7876491" cy="3836833"/>
          </a:xfrm>
        </p:grpSpPr>
        <p:sp>
          <p:nvSpPr>
            <p:cNvPr id="3" name="Rectangle 2"/>
            <p:cNvSpPr/>
            <p:nvPr/>
          </p:nvSpPr>
          <p:spPr>
            <a:xfrm>
              <a:off x="621060" y="2269675"/>
              <a:ext cx="7876491" cy="383683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777560" y="2274065"/>
              <a:ext cx="1589103" cy="182449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1060" y="4096366"/>
              <a:ext cx="3967156" cy="201014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737404" y="2418865"/>
              <a:ext cx="1326260" cy="1527304"/>
              <a:chOff x="712090" y="4417841"/>
              <a:chExt cx="1322566" cy="1495816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712090" y="4417841"/>
                <a:ext cx="1322566" cy="149581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51"/>
              <p:cNvCxnSpPr/>
              <p:nvPr/>
            </p:nvCxnSpPr>
            <p:spPr>
              <a:xfrm>
                <a:off x="712090" y="4417841"/>
                <a:ext cx="1322565" cy="1495816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>
                <a:off x="712090" y="4417841"/>
                <a:ext cx="1322565" cy="1495816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/>
            <p:cNvGrpSpPr/>
            <p:nvPr/>
          </p:nvGrpSpPr>
          <p:grpSpPr>
            <a:xfrm>
              <a:off x="737404" y="4259585"/>
              <a:ext cx="764690" cy="691163"/>
              <a:chOff x="712090" y="4417841"/>
              <a:chExt cx="1322566" cy="1495816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712090" y="4417841"/>
                <a:ext cx="1322566" cy="149581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>
                <a:off x="712090" y="4417841"/>
                <a:ext cx="1322565" cy="1495816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712090" y="4417841"/>
                <a:ext cx="1322565" cy="1495816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Rectangle 64"/>
            <p:cNvSpPr/>
            <p:nvPr/>
          </p:nvSpPr>
          <p:spPr>
            <a:xfrm>
              <a:off x="5368859" y="2269675"/>
              <a:ext cx="1570184" cy="182449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07628" y="2544971"/>
              <a:ext cx="144747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Nam </a:t>
              </a:r>
              <a:r>
                <a:rPr lang="en-US" sz="1000" dirty="0" err="1"/>
                <a:t>odio</a:t>
              </a:r>
              <a:r>
                <a:rPr lang="en-US" sz="1000" dirty="0"/>
                <a:t> </a:t>
              </a:r>
              <a:r>
                <a:rPr lang="en-US" sz="1000" dirty="0" err="1"/>
                <a:t>leo</a:t>
              </a:r>
              <a:r>
                <a:rPr lang="en-US" sz="1000" dirty="0"/>
                <a:t>, </a:t>
              </a:r>
              <a:r>
                <a:rPr lang="en-US" sz="1000" dirty="0" err="1"/>
                <a:t>lacinia</a:t>
              </a:r>
              <a:r>
                <a:rPr lang="en-US" sz="1000" dirty="0"/>
                <a:t> in </a:t>
              </a:r>
              <a:r>
                <a:rPr lang="en-US" sz="1000" dirty="0" err="1"/>
                <a:t>metus</a:t>
              </a:r>
              <a:r>
                <a:rPr lang="en-US" sz="1000" dirty="0"/>
                <a:t> non, </a:t>
              </a:r>
              <a:r>
                <a:rPr lang="en-US" sz="1000" dirty="0" err="1"/>
                <a:t>convallis</a:t>
              </a:r>
              <a:r>
                <a:rPr lang="en-US" sz="1000" dirty="0"/>
                <a:t> </a:t>
              </a:r>
              <a:r>
                <a:rPr lang="en-US" sz="1000" dirty="0" err="1"/>
                <a:t>elementum</a:t>
              </a:r>
              <a:r>
                <a:rPr lang="en-US" sz="1000" dirty="0"/>
                <a:t> </a:t>
              </a:r>
              <a:r>
                <a:rPr lang="en-US" sz="1000" dirty="0" err="1"/>
                <a:t>leo</a:t>
              </a:r>
              <a:r>
                <a:rPr lang="en-US" sz="1000" dirty="0"/>
                <a:t>. </a:t>
              </a:r>
              <a:r>
                <a:rPr lang="en-US" sz="1000" dirty="0" err="1"/>
                <a:t>Interdum</a:t>
              </a:r>
              <a:r>
                <a:rPr lang="en-US" sz="1000" dirty="0"/>
                <a:t> et </a:t>
              </a:r>
              <a:r>
                <a:rPr lang="en-US" sz="1000" dirty="0" err="1"/>
                <a:t>malesuada</a:t>
              </a:r>
              <a:r>
                <a:rPr lang="en-US" sz="1000" dirty="0"/>
                <a:t> fames ac ante </a:t>
              </a:r>
              <a:r>
                <a:rPr lang="en-US" sz="1000" dirty="0" err="1"/>
                <a:t>ipsum</a:t>
              </a:r>
              <a:r>
                <a:rPr lang="en-US" sz="1000" dirty="0"/>
                <a:t> </a:t>
              </a:r>
              <a:r>
                <a:rPr lang="en-US" sz="1000" dirty="0" err="1"/>
                <a:t>primis</a:t>
              </a:r>
              <a:r>
                <a:rPr lang="en-US" sz="1000" dirty="0"/>
                <a:t> in </a:t>
              </a:r>
              <a:r>
                <a:rPr lang="en-US" sz="1000" dirty="0" err="1"/>
                <a:t>faucibus</a:t>
              </a:r>
              <a:r>
                <a:rPr lang="en-US" sz="1000" dirty="0"/>
                <a:t>. </a:t>
              </a:r>
              <a:r>
                <a:rPr lang="en-US" sz="1000" dirty="0" err="1"/>
                <a:t>Quisque</a:t>
              </a:r>
              <a:r>
                <a:rPr lang="en-US" sz="1000" dirty="0"/>
                <a:t> </a:t>
              </a:r>
              <a:r>
                <a:rPr lang="en-US" sz="1000" dirty="0" err="1"/>
                <a:t>dapibus</a:t>
              </a:r>
              <a:r>
                <a:rPr lang="en-US" sz="1000" dirty="0"/>
                <a:t> </a:t>
              </a:r>
              <a:r>
                <a:rPr lang="en-US" sz="1000" dirty="0" err="1"/>
                <a:t>rhoncus</a:t>
              </a:r>
              <a:r>
                <a:rPr lang="en-US" sz="1000" dirty="0"/>
                <a:t> </a:t>
              </a:r>
              <a:r>
                <a:rPr lang="en-US" sz="1000" dirty="0" err="1"/>
                <a:t>dignissim</a:t>
              </a:r>
              <a:r>
                <a:rPr lang="en-US" sz="1000" dirty="0"/>
                <a:t>. Class </a:t>
              </a:r>
              <a:r>
                <a:rPr lang="en-US" sz="1000" dirty="0" err="1"/>
                <a:t>aptent</a:t>
              </a:r>
              <a:r>
                <a:rPr lang="en-US" sz="1000" dirty="0"/>
                <a:t> </a:t>
              </a:r>
              <a:r>
                <a:rPr lang="en-US" sz="1000" dirty="0" err="1"/>
                <a:t>taciti</a:t>
              </a:r>
              <a:r>
                <a:rPr lang="en-US" sz="1000" dirty="0"/>
                <a:t> </a:t>
              </a:r>
              <a:r>
                <a:rPr lang="en-US" sz="1000" dirty="0" err="1" smtClean="0"/>
                <a:t>sociosqu</a:t>
              </a:r>
              <a:r>
                <a:rPr lang="en-US" sz="1000" dirty="0" smtClean="0"/>
                <a:t>.</a:t>
              </a:r>
              <a:endParaRPr lang="en-US" sz="10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853008" y="2541760"/>
              <a:ext cx="144747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Etiam</a:t>
              </a:r>
              <a:r>
                <a:rPr lang="en-US" sz="1000" dirty="0"/>
                <a:t> </a:t>
              </a:r>
              <a:r>
                <a:rPr lang="en-US" sz="1000" dirty="0" err="1"/>
                <a:t>ut</a:t>
              </a:r>
              <a:r>
                <a:rPr lang="en-US" sz="1000" dirty="0"/>
                <a:t> lacus </a:t>
              </a:r>
              <a:r>
                <a:rPr lang="en-US" sz="1000" dirty="0" err="1"/>
                <a:t>pulvinar</a:t>
              </a:r>
              <a:r>
                <a:rPr lang="en-US" sz="1000" dirty="0"/>
                <a:t>, </a:t>
              </a:r>
              <a:r>
                <a:rPr lang="en-US" sz="1000" dirty="0" err="1"/>
                <a:t>vulputate</a:t>
              </a:r>
              <a:r>
                <a:rPr lang="en-US" sz="1000" dirty="0"/>
                <a:t> </a:t>
              </a:r>
              <a:r>
                <a:rPr lang="en-US" sz="1000" dirty="0" err="1"/>
                <a:t>augue</a:t>
              </a:r>
              <a:r>
                <a:rPr lang="en-US" sz="1000" dirty="0"/>
                <a:t> ac, </a:t>
              </a:r>
              <a:r>
                <a:rPr lang="en-US" sz="1000" dirty="0" err="1"/>
                <a:t>gravida</a:t>
              </a:r>
              <a:r>
                <a:rPr lang="en-US" sz="1000" dirty="0"/>
                <a:t> </a:t>
              </a:r>
              <a:r>
                <a:rPr lang="en-US" sz="1000" dirty="0" err="1"/>
                <a:t>enim</a:t>
              </a:r>
              <a:r>
                <a:rPr lang="en-US" sz="1000" dirty="0"/>
                <a:t>. </a:t>
              </a:r>
              <a:r>
                <a:rPr lang="en-US" sz="1000" dirty="0" err="1"/>
                <a:t>Donec</a:t>
              </a:r>
              <a:r>
                <a:rPr lang="en-US" sz="1000" dirty="0"/>
                <a:t> ac </a:t>
              </a:r>
              <a:r>
                <a:rPr lang="en-US" sz="1000" dirty="0" err="1"/>
                <a:t>justo</a:t>
              </a:r>
              <a:r>
                <a:rPr lang="en-US" sz="1000" dirty="0"/>
                <a:t> </a:t>
              </a:r>
              <a:r>
                <a:rPr lang="en-US" sz="1000" dirty="0" err="1"/>
                <a:t>quis</a:t>
              </a:r>
              <a:r>
                <a:rPr lang="en-US" sz="1000" dirty="0"/>
                <a:t> nisi </a:t>
              </a:r>
              <a:r>
                <a:rPr lang="en-US" sz="1000" dirty="0" err="1"/>
                <a:t>suscipit</a:t>
              </a:r>
              <a:r>
                <a:rPr lang="en-US" sz="1000" dirty="0"/>
                <a:t> </a:t>
              </a:r>
              <a:r>
                <a:rPr lang="en-US" sz="1000" dirty="0" err="1"/>
                <a:t>sollicitudin</a:t>
              </a:r>
              <a:r>
                <a:rPr lang="en-US" sz="1000" dirty="0"/>
                <a:t>. </a:t>
              </a:r>
              <a:r>
                <a:rPr lang="en-US" sz="1000" dirty="0" err="1"/>
                <a:t>Mauris</a:t>
              </a:r>
              <a:r>
                <a:rPr lang="en-US" sz="1000" dirty="0"/>
                <a:t> </a:t>
              </a:r>
              <a:r>
                <a:rPr lang="en-US" sz="1000" dirty="0" err="1"/>
                <a:t>nec</a:t>
              </a:r>
              <a:r>
                <a:rPr lang="en-US" sz="1000" dirty="0"/>
                <a:t> mi </a:t>
              </a:r>
              <a:r>
                <a:rPr lang="en-US" sz="1000" dirty="0" err="1"/>
                <a:t>pretium</a:t>
              </a:r>
              <a:r>
                <a:rPr lang="en-US" sz="1000" dirty="0"/>
                <a:t>, </a:t>
              </a:r>
              <a:r>
                <a:rPr lang="en-US" sz="1000" dirty="0" err="1"/>
                <a:t>vulputate</a:t>
              </a:r>
              <a:r>
                <a:rPr lang="en-US" sz="1000" dirty="0"/>
                <a:t> lacus in, </a:t>
              </a:r>
              <a:r>
                <a:rPr lang="en-US" sz="1000" dirty="0" err="1"/>
                <a:t>gravida</a:t>
              </a:r>
              <a:r>
                <a:rPr lang="en-US" sz="1000" dirty="0"/>
                <a:t> </a:t>
              </a:r>
              <a:r>
                <a:rPr lang="en-US" sz="1000" dirty="0" err="1"/>
                <a:t>justo</a:t>
              </a:r>
              <a:r>
                <a:rPr lang="en-US" sz="1000" dirty="0"/>
                <a:t>. </a:t>
              </a:r>
              <a:r>
                <a:rPr lang="en-US" sz="1000" dirty="0" err="1"/>
                <a:t>Duis</a:t>
              </a:r>
              <a:r>
                <a:rPr lang="en-US" sz="1000" dirty="0"/>
                <a:t> </a:t>
              </a:r>
              <a:r>
                <a:rPr lang="en-US" sz="1000" dirty="0" err="1"/>
                <a:t>laoreet</a:t>
              </a:r>
              <a:r>
                <a:rPr lang="en-US" sz="1000" dirty="0"/>
                <a:t> </a:t>
              </a:r>
              <a:r>
                <a:rPr lang="en-US" sz="1000" dirty="0" err="1"/>
                <a:t>ipsum</a:t>
              </a:r>
              <a:r>
                <a:rPr lang="en-US" sz="1000" dirty="0"/>
                <a:t> </a:t>
              </a:r>
              <a:r>
                <a:rPr lang="en-US" sz="1000" dirty="0" err="1" smtClean="0"/>
                <a:t>hendrerit</a:t>
              </a:r>
              <a:r>
                <a:rPr lang="en-US" sz="1000" dirty="0" smtClean="0"/>
                <a:t> </a:t>
              </a:r>
              <a:r>
                <a:rPr lang="en-US" sz="1000" dirty="0" err="1" smtClean="0"/>
                <a:t>cursus</a:t>
              </a:r>
              <a:r>
                <a:rPr lang="en-US" sz="1000" dirty="0" smtClean="0"/>
                <a:t>.</a:t>
              </a:r>
              <a:endParaRPr lang="en-US" sz="1000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184181" y="2269675"/>
              <a:ext cx="1589103" cy="182449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98516" y="2544971"/>
              <a:ext cx="154745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Lorem</a:t>
              </a:r>
              <a:r>
                <a:rPr lang="en-US" sz="1000" dirty="0"/>
                <a:t> </a:t>
              </a:r>
              <a:r>
                <a:rPr lang="en-US" sz="1000" dirty="0" err="1"/>
                <a:t>ipsum</a:t>
              </a:r>
              <a:r>
                <a:rPr lang="en-US" sz="1000" dirty="0"/>
                <a:t> dolor sit </a:t>
              </a:r>
              <a:r>
                <a:rPr lang="en-US" sz="1000" dirty="0" err="1"/>
                <a:t>amet</a:t>
              </a:r>
              <a:r>
                <a:rPr lang="en-US" sz="1000" dirty="0"/>
                <a:t>, </a:t>
              </a:r>
              <a:r>
                <a:rPr lang="en-US" sz="1000" dirty="0" err="1"/>
                <a:t>consectetur</a:t>
              </a:r>
              <a:r>
                <a:rPr lang="en-US" sz="1000" dirty="0"/>
                <a:t> </a:t>
              </a:r>
              <a:r>
                <a:rPr lang="en-US" sz="1000" dirty="0" err="1"/>
                <a:t>adipiscing</a:t>
              </a:r>
              <a:r>
                <a:rPr lang="en-US" sz="1000" dirty="0"/>
                <a:t> </a:t>
              </a:r>
              <a:r>
                <a:rPr lang="en-US" sz="1000" dirty="0" err="1"/>
                <a:t>elit</a:t>
              </a:r>
              <a:r>
                <a:rPr lang="en-US" sz="1000" dirty="0"/>
                <a:t>. </a:t>
              </a:r>
              <a:r>
                <a:rPr lang="en-US" sz="1000" dirty="0" err="1" smtClean="0"/>
                <a:t>Suspendisse</a:t>
              </a:r>
              <a:r>
                <a:rPr lang="en-US" sz="1000" dirty="0" smtClean="0"/>
                <a:t> </a:t>
              </a:r>
              <a:r>
                <a:rPr lang="en-US" sz="1000" dirty="0" err="1"/>
                <a:t>libero</a:t>
              </a:r>
              <a:r>
                <a:rPr lang="en-US" sz="1000" dirty="0"/>
                <a:t> </a:t>
              </a:r>
              <a:r>
                <a:rPr lang="en-US" sz="1000" dirty="0" err="1"/>
                <a:t>sapien</a:t>
              </a:r>
              <a:r>
                <a:rPr lang="en-US" sz="1000" dirty="0"/>
                <a:t>, </a:t>
              </a:r>
              <a:r>
                <a:rPr lang="en-US" sz="1000" dirty="0" err="1"/>
                <a:t>pharetra</a:t>
              </a:r>
              <a:r>
                <a:rPr lang="en-US" sz="1000" dirty="0"/>
                <a:t> </a:t>
              </a:r>
              <a:r>
                <a:rPr lang="en-US" sz="1000" dirty="0" err="1"/>
                <a:t>gravida</a:t>
              </a:r>
              <a:r>
                <a:rPr lang="en-US" sz="1000" dirty="0"/>
                <a:t> </a:t>
              </a:r>
              <a:r>
                <a:rPr lang="en-US" sz="1000" dirty="0" err="1"/>
                <a:t>sapien</a:t>
              </a:r>
              <a:r>
                <a:rPr lang="en-US" sz="1000" dirty="0"/>
                <a:t> id, </a:t>
              </a:r>
              <a:r>
                <a:rPr lang="en-US" sz="1000" dirty="0" err="1"/>
                <a:t>aliquam</a:t>
              </a:r>
              <a:r>
                <a:rPr lang="en-US" sz="1000" dirty="0"/>
                <a:t> </a:t>
              </a:r>
              <a:r>
                <a:rPr lang="en-US" sz="1000" dirty="0" err="1"/>
                <a:t>luctus</a:t>
              </a:r>
              <a:r>
                <a:rPr lang="en-US" sz="1000" dirty="0"/>
                <a:t> </a:t>
              </a:r>
              <a:r>
                <a:rPr lang="en-US" sz="1000" dirty="0" err="1"/>
                <a:t>risus</a:t>
              </a:r>
              <a:r>
                <a:rPr lang="en-US" sz="1000" dirty="0"/>
                <a:t>. </a:t>
              </a:r>
              <a:r>
                <a:rPr lang="en-US" sz="1000" dirty="0" err="1"/>
                <a:t>Quisque</a:t>
              </a:r>
              <a:r>
                <a:rPr lang="en-US" sz="1000" dirty="0"/>
                <a:t> et </a:t>
              </a:r>
              <a:r>
                <a:rPr lang="en-US" sz="1000" dirty="0" err="1"/>
                <a:t>arcu</a:t>
              </a:r>
              <a:r>
                <a:rPr lang="en-US" sz="1000" dirty="0"/>
                <a:t> ac </a:t>
              </a:r>
              <a:r>
                <a:rPr lang="en-US" sz="1000" dirty="0" err="1"/>
                <a:t>enim</a:t>
              </a:r>
              <a:r>
                <a:rPr lang="en-US" sz="1000" dirty="0"/>
                <a:t> </a:t>
              </a:r>
              <a:r>
                <a:rPr lang="en-US" sz="1000" dirty="0" err="1"/>
                <a:t>lacinia</a:t>
              </a:r>
              <a:r>
                <a:rPr lang="en-US" sz="1000" dirty="0"/>
                <a:t> </a:t>
              </a:r>
              <a:r>
                <a:rPr lang="en-US" sz="1000" dirty="0" err="1"/>
                <a:t>viverra</a:t>
              </a:r>
              <a:r>
                <a:rPr lang="en-US" sz="1000" dirty="0"/>
                <a:t> et </a:t>
              </a:r>
              <a:r>
                <a:rPr lang="en-US" sz="1000" dirty="0" err="1" smtClean="0"/>
                <a:t>massa</a:t>
              </a:r>
              <a:r>
                <a:rPr lang="en-US" sz="1000" dirty="0" smtClean="0"/>
                <a:t>. </a:t>
              </a:r>
              <a:r>
                <a:rPr lang="en-US" sz="1000" dirty="0" err="1"/>
                <a:t>Duis</a:t>
              </a:r>
              <a:r>
                <a:rPr lang="en-US" sz="1000" dirty="0"/>
                <a:t> </a:t>
              </a:r>
              <a:r>
                <a:rPr lang="en-US" sz="1000" dirty="0" err="1"/>
                <a:t>laoreet</a:t>
              </a:r>
              <a:r>
                <a:rPr lang="en-US" sz="1000" dirty="0"/>
                <a:t> </a:t>
              </a:r>
              <a:r>
                <a:rPr lang="en-US" sz="1000" dirty="0" err="1" smtClean="0"/>
                <a:t>ipsum</a:t>
              </a:r>
              <a:r>
                <a:rPr lang="en-US" sz="1000" dirty="0" smtClean="0"/>
                <a:t>.</a:t>
              </a:r>
              <a:endParaRPr lang="en-US" sz="10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284846" y="2303396"/>
              <a:ext cx="14474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>
                  <a:latin typeface="Lato Regular"/>
                  <a:cs typeface="Lato Regular"/>
                </a:rPr>
                <a:t>Lorem</a:t>
              </a:r>
              <a:r>
                <a:rPr lang="en-US" sz="1400" b="1" dirty="0">
                  <a:latin typeface="Lato Regular"/>
                  <a:cs typeface="Lato Regular"/>
                </a:rPr>
                <a:t> </a:t>
              </a:r>
              <a:r>
                <a:rPr lang="en-US" sz="1400" b="1" dirty="0" err="1" smtClean="0">
                  <a:latin typeface="Lato Regular"/>
                  <a:cs typeface="Lato Regular"/>
                </a:rPr>
                <a:t>Ipsum</a:t>
              </a:r>
              <a:endParaRPr lang="en-US" sz="1400" b="1" dirty="0">
                <a:latin typeface="Lato Regular"/>
                <a:cs typeface="Lato Regular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43753" y="2303444"/>
              <a:ext cx="14474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 smtClean="0"/>
                <a:t>Posuere</a:t>
              </a:r>
              <a:r>
                <a:rPr lang="en-US" sz="1400" b="1" dirty="0" smtClean="0"/>
                <a:t> Massa</a:t>
              </a:r>
              <a:endParaRPr lang="en-US" sz="1400" b="1" dirty="0">
                <a:latin typeface="Lato Regular"/>
                <a:cs typeface="Lato Regular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443625" y="2315122"/>
              <a:ext cx="14474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 smtClean="0"/>
                <a:t>Hendrerit</a:t>
              </a:r>
              <a:r>
                <a:rPr lang="en-US" sz="1400" b="1" dirty="0" smtClean="0"/>
                <a:t> </a:t>
              </a:r>
              <a:r>
                <a:rPr lang="en-US" sz="1400" b="1" dirty="0" err="1" smtClean="0"/>
                <a:t>Cursus</a:t>
              </a:r>
              <a:endParaRPr lang="en-US" sz="1400" b="1" dirty="0">
                <a:latin typeface="Lato Regular"/>
                <a:cs typeface="Lato Regular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27367" y="2271870"/>
              <a:ext cx="1570184" cy="182449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7062047" y="2418865"/>
              <a:ext cx="1326260" cy="1527304"/>
              <a:chOff x="712090" y="4417841"/>
              <a:chExt cx="1322566" cy="1495816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712090" y="4417841"/>
                <a:ext cx="1322566" cy="149581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4" name="Straight Connector 73"/>
              <p:cNvCxnSpPr/>
              <p:nvPr/>
            </p:nvCxnSpPr>
            <p:spPr>
              <a:xfrm>
                <a:off x="712090" y="4417841"/>
                <a:ext cx="1322565" cy="1495816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712090" y="4417841"/>
                <a:ext cx="1322565" cy="1495816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/>
            <p:nvPr/>
          </p:nvGrpSpPr>
          <p:grpSpPr>
            <a:xfrm>
              <a:off x="3677698" y="4280658"/>
              <a:ext cx="764690" cy="691163"/>
              <a:chOff x="712090" y="4417841"/>
              <a:chExt cx="1322566" cy="1495816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712090" y="4417841"/>
                <a:ext cx="1322566" cy="149581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/>
              <p:cNvCxnSpPr/>
              <p:nvPr/>
            </p:nvCxnSpPr>
            <p:spPr>
              <a:xfrm>
                <a:off x="712090" y="4417841"/>
                <a:ext cx="1322565" cy="1495816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>
                <a:off x="712090" y="4417841"/>
                <a:ext cx="1322565" cy="1495816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TextBox 80"/>
            <p:cNvSpPr txBox="1"/>
            <p:nvPr/>
          </p:nvSpPr>
          <p:spPr>
            <a:xfrm>
              <a:off x="1631806" y="4232275"/>
              <a:ext cx="20005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Fusce</a:t>
              </a:r>
              <a:r>
                <a:rPr lang="en-US" sz="1000" dirty="0"/>
                <a:t> </a:t>
              </a:r>
              <a:r>
                <a:rPr lang="en-US" sz="1000" dirty="0" err="1"/>
                <a:t>quis</a:t>
              </a:r>
              <a:r>
                <a:rPr lang="en-US" sz="1000" dirty="0"/>
                <a:t> </a:t>
              </a:r>
              <a:r>
                <a:rPr lang="en-US" sz="1000" dirty="0" err="1"/>
                <a:t>mauris</a:t>
              </a:r>
              <a:r>
                <a:rPr lang="en-US" sz="1000" dirty="0"/>
                <a:t> id </a:t>
              </a:r>
              <a:r>
                <a:rPr lang="en-US" sz="1000" dirty="0" err="1"/>
                <a:t>est</a:t>
              </a:r>
              <a:r>
                <a:rPr lang="en-US" sz="1000" dirty="0"/>
                <a:t> </a:t>
              </a:r>
              <a:r>
                <a:rPr lang="en-US" sz="1000" dirty="0" err="1"/>
                <a:t>tincidunt</a:t>
              </a:r>
              <a:r>
                <a:rPr lang="en-US" sz="1000" dirty="0"/>
                <a:t> </a:t>
              </a:r>
              <a:r>
                <a:rPr lang="en-US" sz="1000" dirty="0" err="1"/>
                <a:t>aliquet</a:t>
              </a:r>
              <a:r>
                <a:rPr lang="en-US" sz="1000" dirty="0"/>
                <a:t>. </a:t>
              </a:r>
              <a:r>
                <a:rPr lang="en-US" sz="1000" dirty="0" err="1"/>
                <a:t>Cras</a:t>
              </a:r>
              <a:r>
                <a:rPr lang="en-US" sz="1000" dirty="0"/>
                <a:t> </a:t>
              </a:r>
              <a:r>
                <a:rPr lang="en-US" sz="1000" dirty="0" err="1"/>
                <a:t>fringilla</a:t>
              </a:r>
              <a:r>
                <a:rPr lang="en-US" sz="1000" dirty="0"/>
                <a:t> </a:t>
              </a:r>
              <a:r>
                <a:rPr lang="en-US" sz="1000" dirty="0" err="1"/>
                <a:t>elit</a:t>
              </a:r>
              <a:r>
                <a:rPr lang="en-US" sz="1000" dirty="0"/>
                <a:t> </a:t>
              </a:r>
              <a:r>
                <a:rPr lang="en-US" sz="1000" dirty="0" err="1"/>
                <a:t>augue</a:t>
              </a:r>
              <a:r>
                <a:rPr lang="en-US" sz="1000" dirty="0"/>
                <a:t>, vitae </a:t>
              </a:r>
              <a:r>
                <a:rPr lang="en-US" sz="1000" dirty="0" err="1"/>
                <a:t>ornare</a:t>
              </a:r>
              <a:r>
                <a:rPr lang="en-US" sz="1000" dirty="0"/>
                <a:t> </a:t>
              </a:r>
              <a:r>
                <a:rPr lang="en-US" sz="1000" dirty="0" err="1"/>
                <a:t>turpis</a:t>
              </a:r>
              <a:r>
                <a:rPr lang="en-US" sz="1000" dirty="0"/>
                <a:t> </a:t>
              </a:r>
              <a:r>
                <a:rPr lang="en-US" sz="1000" dirty="0" err="1"/>
                <a:t>pharetra</a:t>
              </a:r>
              <a:r>
                <a:rPr lang="en-US" sz="1000" dirty="0"/>
                <a:t> in. </a:t>
              </a:r>
              <a:r>
                <a:rPr lang="en-US" sz="1000" dirty="0" err="1"/>
                <a:t>Donec</a:t>
              </a:r>
              <a:r>
                <a:rPr lang="en-US" sz="1000" dirty="0"/>
                <a:t> </a:t>
              </a:r>
              <a:r>
                <a:rPr lang="en-US" sz="1000" dirty="0" err="1"/>
                <a:t>vel</a:t>
              </a:r>
              <a:r>
                <a:rPr lang="en-US" sz="1000" dirty="0"/>
                <a:t> </a:t>
              </a:r>
              <a:r>
                <a:rPr lang="en-US" sz="1000" dirty="0" err="1"/>
                <a:t>ipsum</a:t>
              </a:r>
              <a:r>
                <a:rPr lang="en-US" sz="1000" dirty="0"/>
                <a:t> non </a:t>
              </a:r>
              <a:r>
                <a:rPr lang="en-US" sz="1000" dirty="0" err="1"/>
                <a:t>est</a:t>
              </a:r>
              <a:r>
                <a:rPr lang="en-US" sz="1000" dirty="0"/>
                <a:t> </a:t>
              </a:r>
              <a:r>
                <a:rPr lang="en-US" sz="1000" dirty="0" err="1" smtClean="0"/>
                <a:t>viverra</a:t>
              </a:r>
              <a:r>
                <a:rPr lang="en-US" sz="1000" dirty="0" smtClean="0"/>
                <a:t>.</a:t>
              </a:r>
              <a:endParaRPr lang="en-US" sz="10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5474" y="5012194"/>
              <a:ext cx="39327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Praesent</a:t>
              </a:r>
              <a:r>
                <a:rPr lang="en-US" sz="1000" dirty="0"/>
                <a:t> </a:t>
              </a:r>
              <a:r>
                <a:rPr lang="en-US" sz="1000" dirty="0" err="1"/>
                <a:t>justo</a:t>
              </a:r>
              <a:r>
                <a:rPr lang="en-US" sz="1000" dirty="0"/>
                <a:t> magna, </a:t>
              </a:r>
              <a:r>
                <a:rPr lang="en-US" sz="1000" dirty="0" err="1"/>
                <a:t>vestibulum</a:t>
              </a:r>
              <a:r>
                <a:rPr lang="en-US" sz="1000" dirty="0"/>
                <a:t> </a:t>
              </a:r>
              <a:r>
                <a:rPr lang="en-US" sz="1000" dirty="0" err="1"/>
                <a:t>nec</a:t>
              </a:r>
              <a:r>
                <a:rPr lang="en-US" sz="1000" dirty="0"/>
                <a:t> </a:t>
              </a:r>
              <a:r>
                <a:rPr lang="en-US" sz="1000" dirty="0" err="1"/>
                <a:t>eleifend</a:t>
              </a:r>
              <a:r>
                <a:rPr lang="en-US" sz="1000" dirty="0"/>
                <a:t> in, </a:t>
              </a:r>
              <a:r>
                <a:rPr lang="en-US" sz="1000" dirty="0" err="1"/>
                <a:t>consectetur</a:t>
              </a:r>
              <a:r>
                <a:rPr lang="en-US" sz="1000" dirty="0"/>
                <a:t> sit </a:t>
              </a:r>
              <a:r>
                <a:rPr lang="en-US" sz="1000" dirty="0" err="1"/>
                <a:t>amet</a:t>
              </a:r>
              <a:r>
                <a:rPr lang="en-US" sz="1000" dirty="0"/>
                <a:t> ex. </a:t>
              </a:r>
              <a:r>
                <a:rPr lang="en-US" sz="1000" dirty="0" err="1"/>
                <a:t>Nulla</a:t>
              </a:r>
              <a:r>
                <a:rPr lang="en-US" sz="1000" dirty="0"/>
                <a:t> </a:t>
              </a:r>
              <a:r>
                <a:rPr lang="en-US" sz="1000" dirty="0" err="1"/>
                <a:t>elementum</a:t>
              </a:r>
              <a:r>
                <a:rPr lang="en-US" sz="1000" dirty="0"/>
                <a:t> </a:t>
              </a:r>
              <a:r>
                <a:rPr lang="en-US" sz="1000" dirty="0" err="1"/>
                <a:t>venenatis</a:t>
              </a:r>
              <a:r>
                <a:rPr lang="en-US" sz="1000" dirty="0"/>
                <a:t> </a:t>
              </a:r>
              <a:r>
                <a:rPr lang="en-US" sz="1000" dirty="0" err="1"/>
                <a:t>auctor</a:t>
              </a:r>
              <a:r>
                <a:rPr lang="en-US" sz="1000" dirty="0"/>
                <a:t>. </a:t>
              </a:r>
              <a:r>
                <a:rPr lang="en-US" sz="1000" dirty="0" err="1"/>
                <a:t>Phasellus</a:t>
              </a:r>
              <a:r>
                <a:rPr lang="en-US" sz="1000" dirty="0"/>
                <a:t> vitae </a:t>
              </a:r>
              <a:r>
                <a:rPr lang="en-US" sz="1000" dirty="0" err="1"/>
                <a:t>sem</a:t>
              </a:r>
              <a:r>
                <a:rPr lang="en-US" sz="1000" dirty="0"/>
                <a:t> </a:t>
              </a:r>
              <a:r>
                <a:rPr lang="en-US" sz="1000" dirty="0" err="1"/>
                <a:t>mollis</a:t>
              </a:r>
              <a:r>
                <a:rPr lang="en-US" sz="1000" dirty="0"/>
                <a:t>, </a:t>
              </a:r>
              <a:r>
                <a:rPr lang="en-US" sz="1000" dirty="0" err="1"/>
                <a:t>vulputate</a:t>
              </a:r>
              <a:r>
                <a:rPr lang="en-US" sz="1000" dirty="0"/>
                <a:t> </a:t>
              </a:r>
              <a:r>
                <a:rPr lang="en-US" sz="1000" dirty="0" err="1"/>
                <a:t>turpis</a:t>
              </a:r>
              <a:r>
                <a:rPr lang="en-US" sz="1000" dirty="0"/>
                <a:t> non, </a:t>
              </a:r>
              <a:r>
                <a:rPr lang="en-US" sz="1000" dirty="0" err="1"/>
                <a:t>cursus</a:t>
              </a:r>
              <a:r>
                <a:rPr lang="en-US" sz="1000" dirty="0"/>
                <a:t> ante. </a:t>
              </a:r>
              <a:r>
                <a:rPr lang="en-US" sz="1000" dirty="0" err="1"/>
                <a:t>Nullam</a:t>
              </a:r>
              <a:r>
                <a:rPr lang="en-US" sz="1000" dirty="0"/>
                <a:t> </a:t>
              </a:r>
              <a:r>
                <a:rPr lang="en-US" sz="1000" dirty="0" err="1"/>
                <a:t>mollis</a:t>
              </a:r>
              <a:r>
                <a:rPr lang="en-US" sz="1000" dirty="0"/>
                <a:t>, </a:t>
              </a:r>
              <a:r>
                <a:rPr lang="en-US" sz="1000" dirty="0" err="1"/>
                <a:t>urna</a:t>
              </a:r>
              <a:r>
                <a:rPr lang="en-US" sz="1000" dirty="0"/>
                <a:t> dictum </a:t>
              </a:r>
              <a:r>
                <a:rPr lang="en-US" sz="1000" dirty="0" err="1"/>
                <a:t>tincidunt</a:t>
              </a:r>
              <a:r>
                <a:rPr lang="en-US" sz="1000" dirty="0"/>
                <a:t> </a:t>
              </a:r>
              <a:r>
                <a:rPr lang="en-US" sz="1000" dirty="0" err="1"/>
                <a:t>porttitor</a:t>
              </a:r>
              <a:r>
                <a:rPr lang="en-US" sz="1000" dirty="0"/>
                <a:t>, </a:t>
              </a:r>
              <a:r>
                <a:rPr lang="en-US" sz="1000" dirty="0" err="1"/>
                <a:t>lectus</a:t>
              </a:r>
              <a:r>
                <a:rPr lang="en-US" sz="1000" dirty="0"/>
                <a:t> mi </a:t>
              </a:r>
              <a:r>
                <a:rPr lang="en-US" sz="1000" dirty="0" err="1"/>
                <a:t>fringilla</a:t>
              </a:r>
              <a:r>
                <a:rPr lang="en-US" sz="1000" dirty="0"/>
                <a:t> </a:t>
              </a:r>
              <a:r>
                <a:rPr lang="en-US" sz="1000" dirty="0" err="1"/>
                <a:t>orci</a:t>
              </a:r>
              <a:r>
                <a:rPr lang="en-US" sz="1000" dirty="0"/>
                <a:t>, ac </a:t>
              </a:r>
              <a:r>
                <a:rPr lang="en-US" sz="1000" dirty="0" err="1"/>
                <a:t>rhoncus</a:t>
              </a:r>
              <a:r>
                <a:rPr lang="en-US" sz="1000" dirty="0"/>
                <a:t> </a:t>
              </a:r>
              <a:r>
                <a:rPr lang="en-US" sz="1000" dirty="0" err="1"/>
                <a:t>augue</a:t>
              </a:r>
              <a:r>
                <a:rPr lang="en-US" sz="1000" dirty="0"/>
                <a:t> </a:t>
              </a:r>
              <a:r>
                <a:rPr lang="en-US" sz="1000" dirty="0" err="1"/>
                <a:t>libero</a:t>
              </a:r>
              <a:r>
                <a:rPr lang="en-US" sz="1000" dirty="0"/>
                <a:t> </a:t>
              </a:r>
              <a:r>
                <a:rPr lang="en-US" sz="1000" dirty="0" err="1"/>
                <a:t>quis</a:t>
              </a:r>
              <a:r>
                <a:rPr lang="en-US" sz="1000" dirty="0"/>
                <a:t> </a:t>
              </a:r>
              <a:r>
                <a:rPr lang="en-US" sz="1000" dirty="0" err="1"/>
                <a:t>odio</a:t>
              </a:r>
              <a:r>
                <a:rPr lang="en-US" sz="1000" dirty="0"/>
                <a:t>. </a:t>
              </a:r>
              <a:r>
                <a:rPr lang="en-US" sz="1000" dirty="0" err="1"/>
                <a:t>Etiam</a:t>
              </a:r>
              <a:r>
                <a:rPr lang="en-US" sz="1000" dirty="0"/>
                <a:t> at </a:t>
              </a:r>
              <a:r>
                <a:rPr lang="en-US" sz="1000" dirty="0" err="1"/>
                <a:t>iaculis</a:t>
              </a:r>
              <a:r>
                <a:rPr lang="en-US" sz="1000" dirty="0"/>
                <a:t> </a:t>
              </a:r>
              <a:r>
                <a:rPr lang="en-US" sz="1000" dirty="0" err="1" smtClean="0"/>
                <a:t>erat</a:t>
              </a:r>
              <a:r>
                <a:rPr lang="en-US" sz="1000" dirty="0"/>
                <a:t>. </a:t>
              </a:r>
              <a:r>
                <a:rPr lang="en-US" sz="1000" dirty="0" err="1"/>
                <a:t>Praesent</a:t>
              </a:r>
              <a:r>
                <a:rPr lang="en-US" sz="1000" dirty="0"/>
                <a:t> </a:t>
              </a:r>
              <a:r>
                <a:rPr lang="en-US" sz="1000" dirty="0" err="1"/>
                <a:t>pharetra</a:t>
              </a:r>
              <a:r>
                <a:rPr lang="en-US" sz="1000" dirty="0"/>
                <a:t> </a:t>
              </a:r>
              <a:r>
                <a:rPr lang="en-US" sz="1000" dirty="0" err="1"/>
                <a:t>mattis</a:t>
              </a:r>
              <a:r>
                <a:rPr lang="en-US" sz="1000" dirty="0"/>
                <a:t> </a:t>
              </a:r>
              <a:r>
                <a:rPr lang="en-US" sz="1000" dirty="0" err="1" smtClean="0"/>
                <a:t>mauris</a:t>
              </a:r>
              <a:r>
                <a:rPr lang="en-US" sz="1000" dirty="0"/>
                <a:t>. </a:t>
              </a:r>
              <a:r>
                <a:rPr lang="en-US" sz="1000" dirty="0" err="1"/>
                <a:t>Phasellus</a:t>
              </a:r>
              <a:r>
                <a:rPr lang="en-US" sz="1000" dirty="0"/>
                <a:t> </a:t>
              </a:r>
              <a:r>
                <a:rPr lang="en-US" sz="1000" dirty="0" err="1"/>
                <a:t>ut</a:t>
              </a:r>
              <a:r>
                <a:rPr lang="en-US" sz="1000" dirty="0"/>
                <a:t> </a:t>
              </a:r>
              <a:r>
                <a:rPr lang="en-US" sz="1000" dirty="0" err="1"/>
                <a:t>augue</a:t>
              </a:r>
              <a:r>
                <a:rPr lang="en-US" sz="1000" dirty="0"/>
                <a:t> </a:t>
              </a:r>
              <a:r>
                <a:rPr lang="en-US" sz="1000" dirty="0" err="1"/>
                <a:t>eleifend</a:t>
              </a:r>
              <a:r>
                <a:rPr lang="en-US" sz="1000" dirty="0"/>
                <a:t>, </a:t>
              </a:r>
              <a:r>
                <a:rPr lang="en-US" sz="1000" dirty="0" err="1"/>
                <a:t>rutrum</a:t>
              </a:r>
              <a:r>
                <a:rPr lang="en-US" sz="1000" dirty="0"/>
                <a:t> </a:t>
              </a:r>
              <a:r>
                <a:rPr lang="en-US" sz="1000" dirty="0" err="1"/>
                <a:t>sapien</a:t>
              </a:r>
              <a:r>
                <a:rPr lang="en-US" sz="1000" dirty="0"/>
                <a:t> </a:t>
              </a:r>
              <a:r>
                <a:rPr lang="en-US" sz="1000" dirty="0" err="1"/>
                <a:t>quis</a:t>
              </a:r>
              <a:r>
                <a:rPr lang="en-US" sz="1000" dirty="0"/>
                <a:t>, </a:t>
              </a:r>
              <a:r>
                <a:rPr lang="en-US" sz="1000" dirty="0" err="1"/>
                <a:t>lacinia</a:t>
              </a:r>
              <a:r>
                <a:rPr lang="en-US" sz="1000" dirty="0"/>
                <a:t> </a:t>
              </a:r>
              <a:r>
                <a:rPr lang="en-US" sz="1000" dirty="0" err="1"/>
                <a:t>turpis</a:t>
              </a:r>
              <a:r>
                <a:rPr lang="en-US" sz="1000" dirty="0"/>
                <a:t>. </a:t>
              </a:r>
              <a:r>
                <a:rPr lang="en-US" sz="1000" dirty="0" err="1"/>
                <a:t>Aliquam</a:t>
              </a:r>
              <a:r>
                <a:rPr lang="en-US" sz="1000" dirty="0"/>
                <a:t> </a:t>
              </a:r>
              <a:r>
                <a:rPr lang="en-US" sz="1000" dirty="0" err="1"/>
                <a:t>quis</a:t>
              </a:r>
              <a:r>
                <a:rPr lang="en-US" sz="1000" dirty="0"/>
                <a:t> </a:t>
              </a:r>
              <a:r>
                <a:rPr lang="en-US" sz="1000" dirty="0" err="1"/>
                <a:t>ornare</a:t>
              </a:r>
              <a:r>
                <a:rPr lang="en-US" sz="1000" dirty="0"/>
                <a:t> </a:t>
              </a:r>
              <a:r>
                <a:rPr lang="en-US" sz="1000" dirty="0" smtClean="0"/>
                <a:t>quam.</a:t>
              </a:r>
              <a:endParaRPr lang="en-US" sz="1000" dirty="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588215" y="4099945"/>
              <a:ext cx="3909335" cy="103416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707630" y="4273240"/>
              <a:ext cx="653366" cy="738954"/>
              <a:chOff x="609601" y="2422076"/>
              <a:chExt cx="1322566" cy="1847076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09601" y="2422076"/>
                <a:ext cx="1322566" cy="184707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609601" y="2422076"/>
                <a:ext cx="1322565" cy="1847076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>
                <a:off x="609601" y="2422076"/>
                <a:ext cx="1322565" cy="1847076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/>
          </p:nvGrpSpPr>
          <p:grpSpPr>
            <a:xfrm>
              <a:off x="4739781" y="5272221"/>
              <a:ext cx="574354" cy="681166"/>
              <a:chOff x="609601" y="2422076"/>
              <a:chExt cx="1322566" cy="1847076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09601" y="2422076"/>
                <a:ext cx="1322566" cy="184707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609601" y="2422076"/>
                <a:ext cx="1322565" cy="1847076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609601" y="2422076"/>
                <a:ext cx="1322565" cy="1847076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TextBox 87"/>
            <p:cNvSpPr txBox="1"/>
            <p:nvPr/>
          </p:nvSpPr>
          <p:spPr>
            <a:xfrm>
              <a:off x="4739781" y="4191310"/>
              <a:ext cx="296784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Fusce</a:t>
              </a:r>
              <a:r>
                <a:rPr lang="en-US" sz="1000" dirty="0"/>
                <a:t> </a:t>
              </a:r>
              <a:r>
                <a:rPr lang="en-US" sz="1000" dirty="0" err="1"/>
                <a:t>quis</a:t>
              </a:r>
              <a:r>
                <a:rPr lang="en-US" sz="1000" dirty="0"/>
                <a:t> </a:t>
              </a:r>
              <a:r>
                <a:rPr lang="en-US" sz="1000" dirty="0" err="1"/>
                <a:t>mauris</a:t>
              </a:r>
              <a:r>
                <a:rPr lang="en-US" sz="1000" dirty="0"/>
                <a:t> id </a:t>
              </a:r>
              <a:r>
                <a:rPr lang="en-US" sz="1000" dirty="0" err="1"/>
                <a:t>est</a:t>
              </a:r>
              <a:r>
                <a:rPr lang="en-US" sz="1000" dirty="0"/>
                <a:t> </a:t>
              </a:r>
              <a:r>
                <a:rPr lang="en-US" sz="1000" dirty="0" err="1"/>
                <a:t>tincidunt</a:t>
              </a:r>
              <a:r>
                <a:rPr lang="en-US" sz="1000" dirty="0"/>
                <a:t> </a:t>
              </a:r>
              <a:r>
                <a:rPr lang="en-US" sz="1000" dirty="0" err="1"/>
                <a:t>aliquet</a:t>
              </a:r>
              <a:r>
                <a:rPr lang="en-US" sz="1000" dirty="0"/>
                <a:t>. </a:t>
              </a:r>
              <a:r>
                <a:rPr lang="en-US" sz="1000" dirty="0" err="1"/>
                <a:t>Cras</a:t>
              </a:r>
              <a:r>
                <a:rPr lang="en-US" sz="1000" dirty="0"/>
                <a:t> </a:t>
              </a:r>
              <a:r>
                <a:rPr lang="en-US" sz="1000" dirty="0" err="1"/>
                <a:t>fringilla</a:t>
              </a:r>
              <a:r>
                <a:rPr lang="en-US" sz="1000" dirty="0"/>
                <a:t> </a:t>
              </a:r>
              <a:r>
                <a:rPr lang="en-US" sz="1000" dirty="0" err="1"/>
                <a:t>elit</a:t>
              </a:r>
              <a:r>
                <a:rPr lang="en-US" sz="1000" dirty="0"/>
                <a:t> </a:t>
              </a:r>
              <a:r>
                <a:rPr lang="en-US" sz="1000" dirty="0" err="1"/>
                <a:t>augue</a:t>
              </a:r>
              <a:r>
                <a:rPr lang="en-US" sz="1000" dirty="0"/>
                <a:t>, vitae </a:t>
              </a:r>
              <a:r>
                <a:rPr lang="en-US" sz="1000" dirty="0" err="1"/>
                <a:t>ornare</a:t>
              </a:r>
              <a:r>
                <a:rPr lang="en-US" sz="1000" dirty="0"/>
                <a:t> </a:t>
              </a:r>
              <a:r>
                <a:rPr lang="en-US" sz="1000" dirty="0" err="1"/>
                <a:t>turpis</a:t>
              </a:r>
              <a:r>
                <a:rPr lang="en-US" sz="1000" dirty="0"/>
                <a:t> </a:t>
              </a:r>
              <a:r>
                <a:rPr lang="en-US" sz="1000" dirty="0" err="1"/>
                <a:t>pharetra</a:t>
              </a:r>
              <a:r>
                <a:rPr lang="en-US" sz="1000" dirty="0"/>
                <a:t> in. </a:t>
              </a:r>
              <a:r>
                <a:rPr lang="en-US" sz="1000" dirty="0" err="1"/>
                <a:t>Donec</a:t>
              </a:r>
              <a:r>
                <a:rPr lang="en-US" sz="1000" dirty="0"/>
                <a:t> </a:t>
              </a:r>
              <a:r>
                <a:rPr lang="en-US" sz="1000" dirty="0" err="1"/>
                <a:t>vel</a:t>
              </a:r>
              <a:r>
                <a:rPr lang="en-US" sz="1000" dirty="0"/>
                <a:t> </a:t>
              </a:r>
              <a:r>
                <a:rPr lang="en-US" sz="1000" dirty="0" err="1"/>
                <a:t>ipsum</a:t>
              </a:r>
              <a:r>
                <a:rPr lang="en-US" sz="1000" dirty="0"/>
                <a:t> non </a:t>
              </a:r>
              <a:r>
                <a:rPr lang="en-US" sz="1000" dirty="0" err="1"/>
                <a:t>est</a:t>
              </a:r>
              <a:r>
                <a:rPr lang="en-US" sz="1000" dirty="0"/>
                <a:t> </a:t>
              </a:r>
              <a:r>
                <a:rPr lang="en-US" sz="1000" dirty="0" err="1" smtClean="0"/>
                <a:t>viverra</a:t>
              </a:r>
              <a:r>
                <a:rPr lang="en-US" sz="1000" dirty="0"/>
                <a:t>. </a:t>
              </a:r>
              <a:r>
                <a:rPr lang="en-US" sz="1000" dirty="0" err="1"/>
                <a:t>Mauris</a:t>
              </a:r>
              <a:r>
                <a:rPr lang="en-US" sz="1000" dirty="0"/>
                <a:t> dolor </a:t>
              </a:r>
              <a:r>
                <a:rPr lang="en-US" sz="1000" dirty="0" err="1"/>
                <a:t>sapien</a:t>
              </a:r>
              <a:r>
                <a:rPr lang="en-US" sz="1000" dirty="0"/>
                <a:t>, </a:t>
              </a:r>
              <a:r>
                <a:rPr lang="en-US" sz="1000" dirty="0" err="1"/>
                <a:t>gravida</a:t>
              </a:r>
              <a:r>
                <a:rPr lang="en-US" sz="1000" dirty="0"/>
                <a:t> vitae nisi ac, </a:t>
              </a:r>
              <a:r>
                <a:rPr lang="en-US" sz="1000" dirty="0" err="1"/>
                <a:t>vestibulum</a:t>
              </a:r>
              <a:r>
                <a:rPr lang="en-US" sz="1000" dirty="0"/>
                <a:t> </a:t>
              </a:r>
              <a:r>
                <a:rPr lang="en-US" sz="1000" dirty="0" err="1"/>
                <a:t>laoreet</a:t>
              </a:r>
              <a:r>
                <a:rPr lang="en-US" sz="1000" dirty="0"/>
                <a:t> </a:t>
              </a:r>
              <a:r>
                <a:rPr lang="en-US" sz="1000" dirty="0" err="1"/>
                <a:t>arcu</a:t>
              </a:r>
              <a:r>
                <a:rPr lang="en-US" sz="1000" dirty="0"/>
                <a:t>. </a:t>
              </a:r>
              <a:r>
                <a:rPr lang="en-US" sz="1000" dirty="0" err="1"/>
                <a:t>Cras</a:t>
              </a:r>
              <a:r>
                <a:rPr lang="en-US" sz="1000" dirty="0"/>
                <a:t> </a:t>
              </a:r>
              <a:r>
                <a:rPr lang="en-US" sz="1000" dirty="0" err="1"/>
                <a:t>dapibus</a:t>
              </a:r>
              <a:r>
                <a:rPr lang="en-US" sz="1000" dirty="0"/>
                <a:t>, </a:t>
              </a:r>
              <a:r>
                <a:rPr lang="en-US" sz="1000" dirty="0" err="1"/>
                <a:t>metus</a:t>
              </a:r>
              <a:r>
                <a:rPr lang="en-US" sz="1000" dirty="0"/>
                <a:t> </a:t>
              </a:r>
              <a:r>
                <a:rPr lang="en-US" sz="1000" dirty="0" err="1"/>
                <a:t>porttitor</a:t>
              </a:r>
              <a:r>
                <a:rPr lang="en-US" sz="1000" dirty="0"/>
                <a:t> </a:t>
              </a:r>
              <a:r>
                <a:rPr lang="en-US" sz="1000" dirty="0" err="1"/>
                <a:t>sodales</a:t>
              </a:r>
              <a:r>
                <a:rPr lang="en-US" sz="1000" dirty="0"/>
                <a:t> </a:t>
              </a:r>
              <a:r>
                <a:rPr lang="en-US" sz="1000" dirty="0" err="1"/>
                <a:t>mollis</a:t>
              </a:r>
              <a:r>
                <a:rPr lang="en-US" sz="1000" dirty="0"/>
                <a:t>, </a:t>
              </a:r>
              <a:r>
                <a:rPr lang="en-US" sz="1000" dirty="0" err="1" smtClean="0"/>
                <a:t>velit</a:t>
              </a:r>
              <a:r>
                <a:rPr lang="en-US" sz="1000" dirty="0" smtClean="0"/>
                <a:t>.</a:t>
              </a:r>
              <a:endParaRPr lang="en-US" sz="10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455118" y="5261666"/>
              <a:ext cx="29678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Cras</a:t>
              </a:r>
              <a:r>
                <a:rPr lang="en-US" sz="1000" dirty="0"/>
                <a:t> </a:t>
              </a:r>
              <a:r>
                <a:rPr lang="en-US" sz="1000" dirty="0" err="1"/>
                <a:t>fringilla</a:t>
              </a:r>
              <a:r>
                <a:rPr lang="en-US" sz="1000" dirty="0"/>
                <a:t> </a:t>
              </a:r>
              <a:r>
                <a:rPr lang="en-US" sz="1000" dirty="0" err="1"/>
                <a:t>elit</a:t>
              </a:r>
              <a:r>
                <a:rPr lang="en-US" sz="1000" dirty="0"/>
                <a:t> </a:t>
              </a:r>
              <a:r>
                <a:rPr lang="en-US" sz="1000" dirty="0" err="1"/>
                <a:t>augue</a:t>
              </a:r>
              <a:r>
                <a:rPr lang="en-US" sz="1000" dirty="0"/>
                <a:t>, vitae </a:t>
              </a:r>
              <a:r>
                <a:rPr lang="en-US" sz="1000" dirty="0" err="1"/>
                <a:t>ornare</a:t>
              </a:r>
              <a:r>
                <a:rPr lang="en-US" sz="1000" dirty="0"/>
                <a:t> </a:t>
              </a:r>
              <a:r>
                <a:rPr lang="en-US" sz="1000" dirty="0" err="1"/>
                <a:t>turpis</a:t>
              </a:r>
              <a:r>
                <a:rPr lang="en-US" sz="1000" dirty="0"/>
                <a:t> </a:t>
              </a:r>
              <a:r>
                <a:rPr lang="en-US" sz="1000" dirty="0" err="1"/>
                <a:t>pharetra</a:t>
              </a:r>
              <a:r>
                <a:rPr lang="en-US" sz="1000" dirty="0"/>
                <a:t> in. </a:t>
              </a:r>
              <a:r>
                <a:rPr lang="en-US" sz="1000" dirty="0" err="1"/>
                <a:t>Donec</a:t>
              </a:r>
              <a:r>
                <a:rPr lang="en-US" sz="1000" dirty="0"/>
                <a:t> </a:t>
              </a:r>
              <a:r>
                <a:rPr lang="en-US" sz="1000" dirty="0" err="1"/>
                <a:t>vel</a:t>
              </a:r>
              <a:r>
                <a:rPr lang="en-US" sz="1000" dirty="0"/>
                <a:t> </a:t>
              </a:r>
              <a:r>
                <a:rPr lang="en-US" sz="1000" dirty="0" err="1"/>
                <a:t>ipsum</a:t>
              </a:r>
              <a:r>
                <a:rPr lang="en-US" sz="1000" dirty="0"/>
                <a:t> non </a:t>
              </a:r>
              <a:r>
                <a:rPr lang="en-US" sz="1000" dirty="0" err="1"/>
                <a:t>est</a:t>
              </a:r>
              <a:r>
                <a:rPr lang="en-US" sz="1000" dirty="0"/>
                <a:t> </a:t>
              </a:r>
              <a:r>
                <a:rPr lang="en-US" sz="1000" dirty="0" err="1"/>
                <a:t>viverra</a:t>
              </a:r>
              <a:r>
                <a:rPr lang="en-US" sz="1000" dirty="0"/>
                <a:t> </a:t>
              </a:r>
              <a:r>
                <a:rPr lang="en-US" sz="1000" dirty="0" err="1"/>
                <a:t>faucibus</a:t>
              </a:r>
              <a:r>
                <a:rPr lang="en-US" sz="1000" dirty="0"/>
                <a:t>. </a:t>
              </a:r>
              <a:r>
                <a:rPr lang="en-US" sz="1000" dirty="0" err="1"/>
                <a:t>Mauris</a:t>
              </a:r>
              <a:r>
                <a:rPr lang="en-US" sz="1000" dirty="0"/>
                <a:t> </a:t>
              </a:r>
              <a:r>
                <a:rPr lang="en-US" sz="1000" dirty="0" err="1"/>
                <a:t>cursus</a:t>
              </a:r>
              <a:r>
                <a:rPr lang="en-US" sz="1000" dirty="0"/>
                <a:t> </a:t>
              </a:r>
              <a:r>
                <a:rPr lang="en-US" sz="1000" dirty="0" err="1"/>
                <a:t>bibendum</a:t>
              </a:r>
              <a:r>
                <a:rPr lang="en-US" sz="1000" dirty="0"/>
                <a:t> nisi, ac </a:t>
              </a:r>
              <a:r>
                <a:rPr lang="en-US" sz="1000" dirty="0" err="1"/>
                <a:t>egestas</a:t>
              </a:r>
              <a:r>
                <a:rPr lang="en-US" sz="1000" dirty="0"/>
                <a:t> </a:t>
              </a:r>
              <a:r>
                <a:rPr lang="en-US" sz="1000" dirty="0" err="1"/>
                <a:t>sapien</a:t>
              </a:r>
              <a:r>
                <a:rPr lang="en-US" sz="1000" dirty="0"/>
                <a:t> </a:t>
              </a:r>
              <a:r>
                <a:rPr lang="en-US" sz="1000" dirty="0" err="1"/>
                <a:t>euismod</a:t>
              </a:r>
              <a:r>
                <a:rPr lang="en-US" sz="1000" dirty="0"/>
                <a:t> a. </a:t>
              </a:r>
              <a:r>
                <a:rPr lang="en-US" sz="1000" dirty="0" err="1"/>
                <a:t>Vivamus</a:t>
              </a:r>
              <a:r>
                <a:rPr lang="en-US" sz="1000" dirty="0"/>
                <a:t> </a:t>
              </a:r>
              <a:r>
                <a:rPr lang="en-US" sz="1000" dirty="0" err="1"/>
                <a:t>erat</a:t>
              </a:r>
              <a:r>
                <a:rPr lang="en-US" sz="1000" dirty="0"/>
                <a:t> mi, </a:t>
              </a:r>
              <a:r>
                <a:rPr lang="en-US" sz="1000" dirty="0" err="1"/>
                <a:t>gravida</a:t>
              </a:r>
              <a:r>
                <a:rPr lang="en-US" sz="1000" dirty="0"/>
                <a:t> ac </a:t>
              </a:r>
              <a:r>
                <a:rPr lang="en-US" sz="1000" dirty="0" err="1"/>
                <a:t>vestibulum</a:t>
              </a:r>
              <a:r>
                <a:rPr lang="en-US" sz="1000" dirty="0"/>
                <a:t> et, </a:t>
              </a:r>
              <a:r>
                <a:rPr lang="en-US" sz="1000" dirty="0" err="1" smtClean="0"/>
                <a:t>aliquam</a:t>
              </a:r>
              <a:r>
                <a:rPr lang="en-US" sz="1000" dirty="0" smtClean="0"/>
                <a:t>.</a:t>
              </a:r>
              <a:endParaRPr lang="en-US" sz="1000" dirty="0"/>
            </a:p>
          </p:txBody>
        </p:sp>
      </p:grpSp>
      <p:sp>
        <p:nvSpPr>
          <p:cNvPr id="91" name="Content Placeholder 2"/>
          <p:cNvSpPr txBox="1">
            <a:spLocks/>
          </p:cNvSpPr>
          <p:nvPr/>
        </p:nvSpPr>
        <p:spPr>
          <a:xfrm>
            <a:off x="2741312" y="6138998"/>
            <a:ext cx="3696527" cy="647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Wingdings" charset="2"/>
              <a:buNone/>
            </a:pPr>
            <a:r>
              <a:rPr lang="en-US" sz="2400" i="1" dirty="0" smtClean="0">
                <a:solidFill>
                  <a:srgbClr val="6196C3"/>
                </a:solidFill>
              </a:rPr>
              <a:t>What’s going to happen?</a:t>
            </a:r>
            <a:endParaRPr lang="en-US" sz="2400" i="1" dirty="0">
              <a:solidFill>
                <a:srgbClr val="6196C3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1060" y="4094171"/>
            <a:ext cx="7876491" cy="201233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777560" y="2268321"/>
            <a:ext cx="4719991" cy="182804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16178" y="2266126"/>
            <a:ext cx="1568003" cy="182804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4056918" y="2831178"/>
            <a:ext cx="1099112" cy="525073"/>
          </a:xfrm>
          <a:prstGeom prst="rightArrow">
            <a:avLst>
              <a:gd name="adj1" fmla="val 31395"/>
              <a:gd name="adj2" fmla="val 66281"/>
            </a:avLst>
          </a:prstGeom>
          <a:solidFill>
            <a:schemeClr val="bg1"/>
          </a:solidFill>
          <a:ln>
            <a:noFill/>
          </a:ln>
          <a:effectLst>
            <a:glow rad="101600">
              <a:schemeClr val="tx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196C3"/>
              </a:solidFill>
            </a:endParaRP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5343751" y="2505002"/>
            <a:ext cx="3343049" cy="1072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 charset="2"/>
              <a:buNone/>
            </a:pPr>
            <a:r>
              <a:rPr lang="en-US" sz="2800" b="1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Assumes the </a:t>
            </a:r>
          </a:p>
          <a:p>
            <a:pPr marL="0" indent="0">
              <a:lnSpc>
                <a:spcPct val="120000"/>
              </a:lnSpc>
              <a:buFont typeface="Wingdings" charset="2"/>
              <a:buNone/>
            </a:pPr>
            <a:r>
              <a:rPr lang="en-US" sz="2800" b="1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size of the content.</a:t>
            </a:r>
            <a:endParaRPr lang="en-US" sz="2800" b="1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950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focus</a:t>
            </a:r>
            <a:endParaRPr lang="en-US" dirty="0"/>
          </a:p>
        </p:txBody>
      </p:sp>
      <p:sp>
        <p:nvSpPr>
          <p:cNvPr id="91" name="Content Placeholder 2"/>
          <p:cNvSpPr txBox="1">
            <a:spLocks/>
          </p:cNvSpPr>
          <p:nvPr/>
        </p:nvSpPr>
        <p:spPr>
          <a:xfrm>
            <a:off x="2741312" y="6138998"/>
            <a:ext cx="3696527" cy="647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Wingdings" charset="2"/>
              <a:buNone/>
            </a:pPr>
            <a:r>
              <a:rPr lang="en-US" sz="2400" i="1" dirty="0" smtClean="0">
                <a:solidFill>
                  <a:srgbClr val="6196C3"/>
                </a:solidFill>
              </a:rPr>
              <a:t>What’s going to happen?</a:t>
            </a:r>
            <a:endParaRPr lang="en-US" sz="2400" i="1" dirty="0">
              <a:solidFill>
                <a:srgbClr val="6196C3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96" y="1648843"/>
            <a:ext cx="7620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05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aintainability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8611"/>
            <a:ext cx="8229600" cy="2358221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rgbClr val="73A7CE"/>
                </a:solidFill>
              </a:rPr>
              <a:t>Progressive Enhancement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i="1" dirty="0" smtClean="0"/>
              <a:t>instead of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rgbClr val="73A7CE"/>
                </a:solidFill>
              </a:rPr>
              <a:t>Graceful Degradation</a:t>
            </a:r>
            <a:endParaRPr lang="en-US" dirty="0">
              <a:solidFill>
                <a:srgbClr val="73A7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76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aintainability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8611"/>
            <a:ext cx="8229600" cy="2358221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rgbClr val="73A7CE"/>
                </a:solidFill>
              </a:rPr>
              <a:t>Progressive Enhancement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i="1" dirty="0" smtClean="0"/>
              <a:t>instead of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rgbClr val="73A7CE"/>
                </a:solidFill>
              </a:rPr>
              <a:t>Graceful Degradation</a:t>
            </a:r>
            <a:endParaRPr lang="en-US" dirty="0">
              <a:solidFill>
                <a:srgbClr val="73A7CE"/>
              </a:solidFill>
            </a:endParaRPr>
          </a:p>
        </p:txBody>
      </p:sp>
      <p:pic>
        <p:nvPicPr>
          <p:cNvPr id="4" name="Picture 3" descr="compu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6" y="4132718"/>
            <a:ext cx="1533530" cy="1533530"/>
          </a:xfrm>
          <a:prstGeom prst="rect">
            <a:avLst/>
          </a:prstGeom>
        </p:spPr>
      </p:pic>
      <p:pic>
        <p:nvPicPr>
          <p:cNvPr id="5" name="Picture 4" descr="pho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808" y="4295437"/>
            <a:ext cx="1006042" cy="1006042"/>
          </a:xfrm>
          <a:prstGeom prst="rect">
            <a:avLst/>
          </a:prstGeom>
        </p:spPr>
      </p:pic>
      <p:pic>
        <p:nvPicPr>
          <p:cNvPr id="6" name="Picture 5" descr="compu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439" y="4131985"/>
            <a:ext cx="1533530" cy="1533530"/>
          </a:xfrm>
          <a:prstGeom prst="rect">
            <a:avLst/>
          </a:prstGeom>
        </p:spPr>
      </p:pic>
      <p:pic>
        <p:nvPicPr>
          <p:cNvPr id="7" name="Picture 6" descr="pho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36" y="4295437"/>
            <a:ext cx="1006042" cy="1006042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338523" y="4500131"/>
            <a:ext cx="654285" cy="525073"/>
          </a:xfrm>
          <a:prstGeom prst="rightArrow">
            <a:avLst>
              <a:gd name="adj1" fmla="val 21104"/>
              <a:gd name="adj2" fmla="val 48268"/>
            </a:avLst>
          </a:prstGeom>
          <a:solidFill>
            <a:srgbClr val="6196C3">
              <a:alpha val="5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196C3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983910" y="4500131"/>
            <a:ext cx="654285" cy="525073"/>
          </a:xfrm>
          <a:prstGeom prst="rightArrow">
            <a:avLst>
              <a:gd name="adj1" fmla="val 21104"/>
              <a:gd name="adj2" fmla="val 48268"/>
            </a:avLst>
          </a:prstGeom>
          <a:solidFill>
            <a:srgbClr val="6196C3">
              <a:alpha val="5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196C3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0235" y="5803914"/>
            <a:ext cx="3536595" cy="9346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 smtClean="0">
                <a:solidFill>
                  <a:srgbClr val="73A7CE"/>
                </a:solidFill>
              </a:rPr>
              <a:t>Graceful Degradation</a:t>
            </a: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chemeClr val="bg1"/>
                </a:solidFill>
              </a:rPr>
              <a:t>Control compatibility from complex to simple.</a:t>
            </a: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chemeClr val="bg1"/>
                </a:solidFill>
              </a:rPr>
              <a:t>(Subtractive)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99754" y="5803914"/>
            <a:ext cx="3536595" cy="9346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73A7CE"/>
                </a:solidFill>
              </a:rPr>
              <a:t>Progressive </a:t>
            </a:r>
            <a:r>
              <a:rPr lang="en-US" dirty="0" smtClean="0">
                <a:solidFill>
                  <a:srgbClr val="73A7CE"/>
                </a:solidFill>
              </a:rPr>
              <a:t>Enhancement</a:t>
            </a:r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</a:rPr>
              <a:t>Control compatibility from </a:t>
            </a:r>
            <a:r>
              <a:rPr lang="en-US" sz="1400" dirty="0" smtClean="0">
                <a:solidFill>
                  <a:srgbClr val="FFFFFF"/>
                </a:solidFill>
              </a:rPr>
              <a:t>simple to complex.</a:t>
            </a: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rgbClr val="FFFFFF"/>
                </a:solidFill>
              </a:rPr>
              <a:t>(Additive)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20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 marL="0" indent="0" algn="r">
              <a:buNone/>
            </a:pPr>
            <a:r>
              <a:rPr lang="en-US" i="1" dirty="0" smtClean="0"/>
              <a:t>Responsive to what?</a:t>
            </a:r>
            <a:endParaRPr lang="en-US" i="1" dirty="0"/>
          </a:p>
        </p:txBody>
      </p:sp>
      <p:pic>
        <p:nvPicPr>
          <p:cNvPr id="9" name="Picture 8" descr="compu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65" y="2092713"/>
            <a:ext cx="1533530" cy="1533530"/>
          </a:xfrm>
          <a:prstGeom prst="rect">
            <a:avLst/>
          </a:prstGeom>
        </p:spPr>
      </p:pic>
      <p:pic>
        <p:nvPicPr>
          <p:cNvPr id="11" name="Picture 10" descr="tabl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10" y="2402803"/>
            <a:ext cx="1200409" cy="1200409"/>
          </a:xfrm>
          <a:prstGeom prst="rect">
            <a:avLst/>
          </a:prstGeom>
        </p:spPr>
      </p:pic>
      <p:pic>
        <p:nvPicPr>
          <p:cNvPr id="12" name="Picture 11" descr="pho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94" y="2620201"/>
            <a:ext cx="1006042" cy="1006042"/>
          </a:xfrm>
          <a:prstGeom prst="rect">
            <a:avLst/>
          </a:prstGeom>
        </p:spPr>
      </p:pic>
      <p:pic>
        <p:nvPicPr>
          <p:cNvPr id="8" name="Picture 7" descr="laptop.fw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22" y="1887917"/>
            <a:ext cx="2032987" cy="20329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8142" y="1501743"/>
            <a:ext cx="2813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Lato Regular"/>
                <a:cs typeface="Lato Regular"/>
              </a:rPr>
              <a:t>d</a:t>
            </a:r>
            <a:r>
              <a:rPr lang="en-US" dirty="0" smtClean="0">
                <a:solidFill>
                  <a:srgbClr val="FFFFFF"/>
                </a:solidFill>
                <a:latin typeface="Lato Regular"/>
                <a:cs typeface="Lato Regular"/>
              </a:rPr>
              <a:t>evice type (screen width)</a:t>
            </a:r>
            <a:endParaRPr lang="en-US" dirty="0">
              <a:solidFill>
                <a:srgbClr val="FFFFFF"/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65542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aintainability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8611"/>
            <a:ext cx="8229600" cy="2358221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rgbClr val="73A7CE"/>
                </a:solidFill>
              </a:rPr>
              <a:t>Progressive Enhancement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i="1" dirty="0" smtClean="0"/>
              <a:t>instead of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>
                <a:solidFill>
                  <a:srgbClr val="73A7CE"/>
                </a:solidFill>
              </a:rPr>
              <a:t>Graceful Degradation</a:t>
            </a:r>
            <a:endParaRPr lang="en-US" dirty="0">
              <a:solidFill>
                <a:srgbClr val="73A7CE"/>
              </a:solidFill>
            </a:endParaRPr>
          </a:p>
        </p:txBody>
      </p:sp>
      <p:pic>
        <p:nvPicPr>
          <p:cNvPr id="6" name="Picture 5" descr="compu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439" y="4131985"/>
            <a:ext cx="1533530" cy="1533530"/>
          </a:xfrm>
          <a:prstGeom prst="rect">
            <a:avLst/>
          </a:prstGeom>
        </p:spPr>
      </p:pic>
      <p:pic>
        <p:nvPicPr>
          <p:cNvPr id="7" name="Picture 6" descr="pho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36" y="4295437"/>
            <a:ext cx="1006042" cy="1006042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983910" y="4500131"/>
            <a:ext cx="654285" cy="525073"/>
          </a:xfrm>
          <a:prstGeom prst="rightArrow">
            <a:avLst>
              <a:gd name="adj1" fmla="val 21104"/>
              <a:gd name="adj2" fmla="val 48268"/>
            </a:avLst>
          </a:prstGeom>
          <a:solidFill>
            <a:srgbClr val="6196C3">
              <a:alpha val="5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196C3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99754" y="5803914"/>
            <a:ext cx="3536595" cy="9346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73A7CE"/>
                </a:solidFill>
              </a:rPr>
              <a:t>Progressive </a:t>
            </a:r>
            <a:r>
              <a:rPr lang="en-US" dirty="0" smtClean="0">
                <a:solidFill>
                  <a:srgbClr val="73A7CE"/>
                </a:solidFill>
              </a:rPr>
              <a:t>Enhancement</a:t>
            </a:r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</a:rPr>
              <a:t>Control compatibility from </a:t>
            </a:r>
            <a:r>
              <a:rPr lang="en-US" sz="1400" dirty="0" smtClean="0">
                <a:solidFill>
                  <a:srgbClr val="FFFFFF"/>
                </a:solidFill>
              </a:rPr>
              <a:t>simple to complex.</a:t>
            </a: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rgbClr val="FFFFFF"/>
                </a:solidFill>
              </a:rPr>
              <a:t>(Additive)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93517" y="4172949"/>
            <a:ext cx="4103523" cy="219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 charset="2"/>
              <a:buNone/>
            </a:pPr>
            <a:r>
              <a:rPr lang="en-US" sz="2800" dirty="0" smtClean="0"/>
              <a:t>Graceful degradation is often </a:t>
            </a:r>
            <a:r>
              <a:rPr lang="en-US" sz="2800" b="1" dirty="0" smtClean="0"/>
              <a:t>much more </a:t>
            </a:r>
            <a:r>
              <a:rPr lang="en-US" sz="2800" dirty="0" smtClean="0"/>
              <a:t>complicated than it would seem.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6822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783401"/>
            <a:ext cx="8229600" cy="4852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 charset="2"/>
              <a:buNone/>
            </a:pPr>
            <a:r>
              <a:rPr lang="en-US" sz="2800" dirty="0" smtClean="0">
                <a:solidFill>
                  <a:srgbClr val="73A7CE"/>
                </a:solidFill>
              </a:rPr>
              <a:t>Performance on mobile is critical:</a:t>
            </a:r>
          </a:p>
          <a:p>
            <a:pPr marL="514350" indent="-514350">
              <a:lnSpc>
                <a:spcPct val="120000"/>
              </a:lnSpc>
              <a:buFont typeface="Wingdings" charset="2"/>
              <a:buAutoNum type="arabicPeriod"/>
            </a:pPr>
            <a:r>
              <a:rPr lang="en-US" sz="2800" dirty="0" smtClean="0"/>
              <a:t>Short attention spans</a:t>
            </a:r>
          </a:p>
          <a:p>
            <a:pPr marL="514350" indent="-514350">
              <a:lnSpc>
                <a:spcPct val="120000"/>
              </a:lnSpc>
              <a:buFont typeface="Wingdings" charset="2"/>
              <a:buAutoNum type="arabicPeriod"/>
            </a:pPr>
            <a:r>
              <a:rPr lang="en-US" sz="2800" dirty="0" smtClean="0"/>
              <a:t>Competing with the performance of the carrier</a:t>
            </a:r>
          </a:p>
          <a:p>
            <a:pPr marL="514350" indent="-514350">
              <a:lnSpc>
                <a:spcPct val="120000"/>
              </a:lnSpc>
              <a:buFont typeface="Wingdings" charset="2"/>
              <a:buAutoNum type="arabicPeriod"/>
            </a:pPr>
            <a:r>
              <a:rPr lang="en-US" sz="2800" dirty="0" smtClean="0"/>
              <a:t>Mobile is less convenient than desktop</a:t>
            </a:r>
          </a:p>
        </p:txBody>
      </p:sp>
    </p:spTree>
    <p:extLst>
      <p:ext uri="{BB962C8B-B14F-4D97-AF65-F5344CB8AC3E}">
        <p14:creationId xmlns:p14="http://schemas.microsoft.com/office/powerpoint/2010/main" val="3551160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783401"/>
            <a:ext cx="8229600" cy="4852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Wingdings" charset="2"/>
              <a:buNone/>
            </a:pPr>
            <a:r>
              <a:rPr lang="en-US" sz="2800" dirty="0" smtClean="0">
                <a:solidFill>
                  <a:srgbClr val="73A7CE"/>
                </a:solidFill>
              </a:rPr>
              <a:t>Performance on mobile is critical:</a:t>
            </a:r>
          </a:p>
          <a:p>
            <a:pPr marL="514350" indent="-514350">
              <a:lnSpc>
                <a:spcPct val="120000"/>
              </a:lnSpc>
              <a:buFont typeface="Wingdings" charset="2"/>
              <a:buAutoNum type="arabicPeriod"/>
            </a:pPr>
            <a:r>
              <a:rPr lang="en-US" sz="2800" dirty="0" smtClean="0"/>
              <a:t>Short attention spans</a:t>
            </a:r>
          </a:p>
          <a:p>
            <a:pPr marL="514350" indent="-514350">
              <a:lnSpc>
                <a:spcPct val="120000"/>
              </a:lnSpc>
              <a:buFont typeface="Wingdings" charset="2"/>
              <a:buAutoNum type="arabicPeriod"/>
            </a:pPr>
            <a:r>
              <a:rPr lang="en-US" sz="2800" dirty="0" smtClean="0"/>
              <a:t>Competing with the performance of the carrier</a:t>
            </a:r>
          </a:p>
          <a:p>
            <a:pPr marL="514350" indent="-514350">
              <a:lnSpc>
                <a:spcPct val="120000"/>
              </a:lnSpc>
              <a:buFont typeface="Wingdings" charset="2"/>
              <a:buAutoNum type="arabicPeriod"/>
            </a:pPr>
            <a:r>
              <a:rPr lang="en-US" sz="2800" dirty="0" smtClean="0"/>
              <a:t>Mobile is less convenient than desktop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8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800" i="1" dirty="0" smtClean="0">
                <a:solidFill>
                  <a:srgbClr val="73A7CE"/>
                </a:solidFill>
              </a:rPr>
              <a:t>Starting with mobile performance first makes us increasingly cognizant of performance</a:t>
            </a:r>
            <a:r>
              <a:rPr lang="en-US" sz="2800" i="1" dirty="0">
                <a:solidFill>
                  <a:srgbClr val="73A7CE"/>
                </a:solidFill>
              </a:rPr>
              <a:t> </a:t>
            </a:r>
            <a:r>
              <a:rPr lang="en-US" sz="2800" i="1" dirty="0" smtClean="0">
                <a:solidFill>
                  <a:srgbClr val="73A7CE"/>
                </a:solidFill>
              </a:rPr>
              <a:t>for all devices.</a:t>
            </a:r>
            <a:endParaRPr lang="en-US" sz="2800" i="1" dirty="0">
              <a:solidFill>
                <a:srgbClr val="73A7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386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dirty="0" smtClean="0"/>
              <a:t>Load only what you need: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Media, libraries, frameworks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Shrink, minify, optimize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Less-expensive alternatives (CSS, SVG)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Conditional loading 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Feature detection (</a:t>
            </a:r>
            <a:r>
              <a:rPr lang="en-US" dirty="0" err="1" smtClean="0"/>
              <a:t>Modernizr</a:t>
            </a:r>
            <a:r>
              <a:rPr lang="en-US" dirty="0" smtClean="0"/>
              <a:t>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TEST, TEST, TEST! (UI &amp; UX)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86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1933683"/>
            <a:ext cx="9144000" cy="2894806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37995" y="2426512"/>
            <a:ext cx="4787474" cy="1470025"/>
          </a:xfrm>
        </p:spPr>
        <p:txBody>
          <a:bodyPr>
            <a:noAutofit/>
          </a:bodyPr>
          <a:lstStyle/>
          <a:p>
            <a:r>
              <a:rPr lang="en-US" sz="7200" dirty="0" smtClean="0">
                <a:solidFill>
                  <a:srgbClr val="AF6C21"/>
                </a:solidFill>
              </a:rPr>
              <a:t>execution</a:t>
            </a:r>
            <a:endParaRPr lang="en-US" sz="7200" dirty="0">
              <a:solidFill>
                <a:srgbClr val="AF6C21"/>
              </a:solidFill>
            </a:endParaRPr>
          </a:p>
        </p:txBody>
      </p:sp>
      <p:pic>
        <p:nvPicPr>
          <p:cNvPr id="6" name="Picture 5" descr="execution.f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93" y="2527271"/>
            <a:ext cx="2018740" cy="171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0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3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95967"/>
            <a:ext cx="1772356" cy="1772356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455332" y="1600200"/>
            <a:ext cx="6231467" cy="484857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73A7CE"/>
                </a:solidFill>
              </a:rPr>
              <a:t>Awesomeness:</a:t>
            </a:r>
          </a:p>
          <a:p>
            <a:r>
              <a:rPr lang="en-US" dirty="0" smtClean="0"/>
              <a:t>Ease of use, quick ramp-up</a:t>
            </a:r>
          </a:p>
          <a:p>
            <a:r>
              <a:rPr lang="en-US" dirty="0" smtClean="0"/>
              <a:t>Fantastic grid system</a:t>
            </a:r>
          </a:p>
          <a:p>
            <a:r>
              <a:rPr lang="en-US" dirty="0" smtClean="0"/>
              <a:t>Customization</a:t>
            </a:r>
          </a:p>
          <a:p>
            <a:r>
              <a:rPr lang="en-US" dirty="0" smtClean="0"/>
              <a:t>Cross-browser consistent</a:t>
            </a:r>
          </a:p>
          <a:p>
            <a:r>
              <a:rPr lang="en-US" dirty="0" smtClean="0"/>
              <a:t>Components &amp; Plugins</a:t>
            </a:r>
          </a:p>
          <a:p>
            <a:r>
              <a:rPr lang="en-US" dirty="0" smtClean="0"/>
              <a:t>Documentation &amp; Community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379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b</a:t>
            </a:r>
            <a:r>
              <a:rPr lang="en-US" dirty="0" smtClean="0"/>
              <a:t>ootstrap </a:t>
            </a:r>
            <a:r>
              <a:rPr lang="en-US" dirty="0"/>
              <a:t>m</a:t>
            </a:r>
            <a:r>
              <a:rPr lang="en-US" dirty="0" smtClean="0"/>
              <a:t>isconception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6645"/>
            <a:ext cx="8229600" cy="756356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“Every Bootstrap site looks the same.”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56" y="2737554"/>
            <a:ext cx="3838220" cy="2878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37554"/>
            <a:ext cx="3838220" cy="287866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86645" y="5971822"/>
            <a:ext cx="8023575" cy="756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charset="2"/>
              <a:buNone/>
            </a:pPr>
            <a:r>
              <a:rPr lang="en-US" sz="2400" i="1" dirty="0" smtClean="0">
                <a:solidFill>
                  <a:srgbClr val="73A7CE"/>
                </a:solidFill>
              </a:rPr>
              <a:t>They can, but…</a:t>
            </a:r>
            <a:endParaRPr lang="en-US" sz="2400" i="1" dirty="0">
              <a:solidFill>
                <a:srgbClr val="73A7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986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b</a:t>
            </a:r>
            <a:r>
              <a:rPr lang="en-US" dirty="0" smtClean="0"/>
              <a:t>ootstrap </a:t>
            </a:r>
            <a:r>
              <a:rPr lang="en-US" dirty="0"/>
              <a:t>m</a:t>
            </a:r>
            <a:r>
              <a:rPr lang="en-US" dirty="0" smtClean="0"/>
              <a:t>isconception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651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Use as much or as little as you need.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Change the defaults to anything.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600" u="sng" dirty="0">
                <a:solidFill>
                  <a:srgbClr val="73A7CE"/>
                </a:solidFill>
              </a:rPr>
              <a:t>http://</a:t>
            </a:r>
            <a:r>
              <a:rPr lang="en-US" sz="3600" u="sng" dirty="0" err="1">
                <a:solidFill>
                  <a:srgbClr val="73A7CE"/>
                </a:solidFill>
              </a:rPr>
              <a:t>getbootstrap.com</a:t>
            </a:r>
            <a:r>
              <a:rPr lang="en-US" sz="3600" u="sng" dirty="0">
                <a:solidFill>
                  <a:srgbClr val="73A7CE"/>
                </a:solidFill>
              </a:rPr>
              <a:t>/customize/</a:t>
            </a:r>
            <a:endParaRPr lang="en-US" sz="3600" u="sng" dirty="0" smtClean="0">
              <a:solidFill>
                <a:srgbClr val="73A7CE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057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8335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73A7CE"/>
                </a:solidFill>
              </a:rPr>
              <a:t>Conditional CSS for media types &amp; features.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1" y="2455334"/>
            <a:ext cx="3536244" cy="4021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Font typeface="Wingdings" charset="2"/>
              <a:buNone/>
            </a:pPr>
            <a:r>
              <a:rPr lang="en-US" sz="2400" u="sng" dirty="0" smtClean="0"/>
              <a:t>Example Types:</a:t>
            </a:r>
          </a:p>
          <a:p>
            <a:pPr>
              <a:lnSpc>
                <a:spcPct val="130000"/>
              </a:lnSpc>
            </a:pPr>
            <a:r>
              <a:rPr lang="en-US" sz="2400" dirty="0"/>
              <a:t>Screen</a:t>
            </a:r>
          </a:p>
          <a:p>
            <a:pPr>
              <a:lnSpc>
                <a:spcPct val="130000"/>
              </a:lnSpc>
            </a:pPr>
            <a:r>
              <a:rPr lang="en-US" sz="2400" dirty="0" smtClean="0"/>
              <a:t>Print</a:t>
            </a:r>
          </a:p>
          <a:p>
            <a:pPr>
              <a:lnSpc>
                <a:spcPct val="130000"/>
              </a:lnSpc>
            </a:pPr>
            <a:r>
              <a:rPr lang="en-US" sz="2400" dirty="0" smtClean="0"/>
              <a:t>Speech</a:t>
            </a:r>
          </a:p>
          <a:p>
            <a:pPr>
              <a:lnSpc>
                <a:spcPct val="130000"/>
              </a:lnSpc>
            </a:pPr>
            <a:r>
              <a:rPr lang="en-US" sz="2400" dirty="0" smtClean="0"/>
              <a:t>TV</a:t>
            </a:r>
          </a:p>
          <a:p>
            <a:pPr>
              <a:lnSpc>
                <a:spcPct val="130000"/>
              </a:lnSpc>
            </a:pPr>
            <a:r>
              <a:rPr lang="en-US" sz="2400" dirty="0" smtClean="0"/>
              <a:t>(All)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01822" y="2483556"/>
            <a:ext cx="3984977" cy="4021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Font typeface="Wingdings" charset="2"/>
              <a:buNone/>
            </a:pPr>
            <a:r>
              <a:rPr lang="en-US" sz="2400" u="sng" dirty="0" smtClean="0"/>
              <a:t>Example Features:</a:t>
            </a:r>
          </a:p>
          <a:p>
            <a:pPr>
              <a:lnSpc>
                <a:spcPct val="130000"/>
              </a:lnSpc>
            </a:pPr>
            <a:r>
              <a:rPr lang="en-US" sz="2400" dirty="0"/>
              <a:t>w</a:t>
            </a:r>
            <a:r>
              <a:rPr lang="en-US" sz="2400" dirty="0" smtClean="0"/>
              <a:t>idth (display, device)</a:t>
            </a:r>
          </a:p>
          <a:p>
            <a:pPr>
              <a:lnSpc>
                <a:spcPct val="130000"/>
              </a:lnSpc>
            </a:pPr>
            <a:r>
              <a:rPr lang="en-US" sz="2400" dirty="0" smtClean="0"/>
              <a:t>height (display, device)</a:t>
            </a:r>
          </a:p>
          <a:p>
            <a:pPr>
              <a:lnSpc>
                <a:spcPct val="130000"/>
              </a:lnSpc>
            </a:pPr>
            <a:r>
              <a:rPr lang="en-US" sz="2400" dirty="0" smtClean="0"/>
              <a:t>resolution</a:t>
            </a:r>
          </a:p>
          <a:p>
            <a:pPr>
              <a:lnSpc>
                <a:spcPct val="130000"/>
              </a:lnSpc>
            </a:pPr>
            <a:r>
              <a:rPr lang="en-US" sz="2400" dirty="0" smtClean="0"/>
              <a:t>orientation</a:t>
            </a:r>
          </a:p>
          <a:p>
            <a:pPr>
              <a:lnSpc>
                <a:spcPct val="130000"/>
              </a:lnSpc>
            </a:pPr>
            <a:r>
              <a:rPr lang="en-US" sz="2400" dirty="0" smtClean="0"/>
              <a:t>color </a:t>
            </a:r>
          </a:p>
        </p:txBody>
      </p:sp>
    </p:spTree>
    <p:extLst>
      <p:ext uri="{BB962C8B-B14F-4D97-AF65-F5344CB8AC3E}">
        <p14:creationId xmlns:p14="http://schemas.microsoft.com/office/powerpoint/2010/main" val="139528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9991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Example Formats: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8490" y="2297288"/>
            <a:ext cx="8229600" cy="38974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Lato Regular"/>
                <a:ea typeface="+mn-ea"/>
                <a:cs typeface="Lato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PT Mono"/>
                <a:cs typeface="PT Mono"/>
              </a:rPr>
              <a:t>@media screen and (min-width: 992px) {</a:t>
            </a:r>
          </a:p>
          <a:p>
            <a:pPr marL="0" indent="0">
              <a:buNone/>
            </a:pPr>
            <a:r>
              <a:rPr lang="en-US" sz="1800" dirty="0">
                <a:latin typeface="PT Mono"/>
                <a:cs typeface="PT Mono"/>
              </a:rPr>
              <a:t>	</a:t>
            </a:r>
            <a:r>
              <a:rPr lang="en-US" sz="1800" dirty="0" smtClean="0">
                <a:latin typeface="PT Mono"/>
                <a:cs typeface="PT Mono"/>
              </a:rPr>
              <a:t>/* CSS selectors */</a:t>
            </a:r>
          </a:p>
          <a:p>
            <a:pPr marL="0" indent="0">
              <a:buNone/>
            </a:pPr>
            <a:r>
              <a:rPr lang="en-US" sz="1800" dirty="0" smtClean="0">
                <a:latin typeface="PT Mono"/>
                <a:cs typeface="PT Mono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PT Mono"/>
              <a:cs typeface="PT Mono"/>
            </a:endParaRPr>
          </a:p>
          <a:p>
            <a:pPr marL="0" indent="0">
              <a:buNone/>
            </a:pPr>
            <a:r>
              <a:rPr lang="en-US" sz="1800" dirty="0">
                <a:latin typeface="PT Mono"/>
                <a:cs typeface="PT Mono"/>
              </a:rPr>
              <a:t>@media </a:t>
            </a:r>
            <a:r>
              <a:rPr lang="en-US" sz="1800" dirty="0" smtClean="0">
                <a:latin typeface="PT Mono"/>
                <a:cs typeface="PT Mono"/>
              </a:rPr>
              <a:t>print {</a:t>
            </a:r>
            <a:endParaRPr lang="en-US" sz="1800" dirty="0">
              <a:latin typeface="PT Mono"/>
              <a:cs typeface="PT Mono"/>
            </a:endParaRPr>
          </a:p>
          <a:p>
            <a:pPr marL="0" indent="0">
              <a:buNone/>
            </a:pPr>
            <a:r>
              <a:rPr lang="en-US" sz="1800" dirty="0">
                <a:latin typeface="PT Mono"/>
                <a:cs typeface="PT Mono"/>
              </a:rPr>
              <a:t>	/* </a:t>
            </a:r>
            <a:r>
              <a:rPr lang="en-US" sz="1800" dirty="0" smtClean="0">
                <a:latin typeface="PT Mono"/>
                <a:cs typeface="PT Mono"/>
              </a:rPr>
              <a:t>Print selectors </a:t>
            </a:r>
            <a:r>
              <a:rPr lang="en-US" sz="1800" dirty="0">
                <a:latin typeface="PT Mono"/>
                <a:cs typeface="PT Mono"/>
              </a:rPr>
              <a:t>*/</a:t>
            </a:r>
          </a:p>
          <a:p>
            <a:pPr marL="0" indent="0">
              <a:buNone/>
            </a:pPr>
            <a:r>
              <a:rPr lang="en-US" sz="1800" dirty="0" smtClean="0">
                <a:latin typeface="PT Mono"/>
                <a:cs typeface="PT Mono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PT Mono"/>
              <a:cs typeface="PT Mono"/>
            </a:endParaRPr>
          </a:p>
          <a:p>
            <a:pPr marL="0" indent="0">
              <a:buNone/>
            </a:pPr>
            <a:r>
              <a:rPr lang="en-US" sz="1800" dirty="0">
                <a:latin typeface="PT Mono"/>
                <a:cs typeface="PT Mono"/>
              </a:rPr>
              <a:t>@</a:t>
            </a:r>
            <a:r>
              <a:rPr lang="en-US" sz="1800" dirty="0" smtClean="0">
                <a:latin typeface="PT Mono"/>
                <a:cs typeface="PT Mono"/>
              </a:rPr>
              <a:t>media (</a:t>
            </a:r>
            <a:r>
              <a:rPr lang="en-US" sz="1800" dirty="0">
                <a:latin typeface="PT Mono"/>
                <a:cs typeface="PT Mono"/>
              </a:rPr>
              <a:t>-</a:t>
            </a:r>
            <a:r>
              <a:rPr lang="en-US" sz="1800" dirty="0" err="1">
                <a:latin typeface="PT Mono"/>
                <a:cs typeface="PT Mono"/>
              </a:rPr>
              <a:t>webkit</a:t>
            </a:r>
            <a:r>
              <a:rPr lang="en-US" sz="1800" dirty="0">
                <a:latin typeface="PT Mono"/>
                <a:cs typeface="PT Mono"/>
              </a:rPr>
              <a:t>-min-device-pixel-ratio: 2</a:t>
            </a:r>
            <a:r>
              <a:rPr lang="en-US" sz="1800" dirty="0" smtClean="0">
                <a:latin typeface="PT Mono"/>
                <a:cs typeface="PT Mono"/>
              </a:rPr>
              <a:t>) </a:t>
            </a:r>
          </a:p>
          <a:p>
            <a:pPr marL="0" indent="0">
              <a:buNone/>
            </a:pPr>
            <a:r>
              <a:rPr lang="en-US" sz="1800" dirty="0">
                <a:latin typeface="PT Mono"/>
                <a:cs typeface="PT Mono"/>
              </a:rPr>
              <a:t> </a:t>
            </a:r>
            <a:r>
              <a:rPr lang="en-US" sz="1800" dirty="0" smtClean="0">
                <a:latin typeface="PT Mono"/>
                <a:cs typeface="PT Mono"/>
              </a:rPr>
              <a:t>  and (</a:t>
            </a:r>
            <a:r>
              <a:rPr lang="en-US" sz="1800" dirty="0">
                <a:latin typeface="PT Mono"/>
                <a:cs typeface="PT Mono"/>
              </a:rPr>
              <a:t>min-resolution: 192dpi) { </a:t>
            </a:r>
          </a:p>
          <a:p>
            <a:pPr marL="0" indent="0">
              <a:buNone/>
            </a:pPr>
            <a:r>
              <a:rPr lang="en-US" sz="1800" dirty="0">
                <a:latin typeface="PT Mono"/>
                <a:cs typeface="PT Mono"/>
              </a:rPr>
              <a:t>    /* </a:t>
            </a:r>
            <a:r>
              <a:rPr lang="en-US" sz="1800" dirty="0" smtClean="0">
                <a:latin typeface="PT Mono"/>
                <a:cs typeface="PT Mono"/>
              </a:rPr>
              <a:t>Retina</a:t>
            </a:r>
            <a:r>
              <a:rPr lang="en-US" sz="1800" dirty="0">
                <a:latin typeface="PT Mono"/>
                <a:cs typeface="PT Mono"/>
              </a:rPr>
              <a:t> </a:t>
            </a:r>
            <a:r>
              <a:rPr lang="en-US" sz="1800" dirty="0" smtClean="0">
                <a:latin typeface="PT Mono"/>
                <a:cs typeface="PT Mono"/>
              </a:rPr>
              <a:t>selectors *</a:t>
            </a:r>
            <a:r>
              <a:rPr lang="en-US" sz="1800" dirty="0">
                <a:latin typeface="PT Mono"/>
                <a:cs typeface="PT Mono"/>
              </a:rPr>
              <a:t>/</a:t>
            </a:r>
          </a:p>
          <a:p>
            <a:pPr marL="0" indent="0">
              <a:buNone/>
            </a:pPr>
            <a:r>
              <a:rPr lang="en-US" sz="1800" dirty="0">
                <a:latin typeface="PT Mono"/>
                <a:cs typeface="PT Mono"/>
              </a:rPr>
              <a:t>}</a:t>
            </a:r>
          </a:p>
          <a:p>
            <a:pPr marL="0" indent="0">
              <a:buNone/>
            </a:pPr>
            <a:endParaRPr lang="en-US" sz="1800" dirty="0" smtClean="0">
              <a:latin typeface="PT Mono"/>
              <a:cs typeface="PT Mono"/>
            </a:endParaRPr>
          </a:p>
          <a:p>
            <a:pPr marL="0" indent="0">
              <a:buNone/>
            </a:pPr>
            <a:endParaRPr lang="en-US" sz="1800" dirty="0" smtClean="0">
              <a:latin typeface="PT Mono"/>
              <a:cs typeface="PT Mono"/>
            </a:endParaRPr>
          </a:p>
          <a:p>
            <a:pPr marL="0" indent="0">
              <a:buNone/>
            </a:pPr>
            <a:endParaRPr lang="en-US" sz="1800" dirty="0">
              <a:latin typeface="PT Mono"/>
              <a:cs typeface="PT Mono"/>
            </a:endParaRPr>
          </a:p>
          <a:p>
            <a:pPr marL="0" indent="0">
              <a:buNone/>
            </a:pPr>
            <a:endParaRPr lang="en-US" sz="1800" dirty="0">
              <a:latin typeface="PT Mono"/>
              <a:cs typeface="PT Mono"/>
            </a:endParaRPr>
          </a:p>
        </p:txBody>
      </p:sp>
    </p:spTree>
    <p:extLst>
      <p:ext uri="{BB962C8B-B14F-4D97-AF65-F5344CB8AC3E}">
        <p14:creationId xmlns:p14="http://schemas.microsoft.com/office/powerpoint/2010/main" val="1688474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 marL="0" indent="0" algn="r">
              <a:buNone/>
            </a:pPr>
            <a:r>
              <a:rPr lang="en-US" i="1" dirty="0" smtClean="0"/>
              <a:t>Responsive to what?</a:t>
            </a:r>
            <a:endParaRPr lang="en-US" i="1" dirty="0"/>
          </a:p>
        </p:txBody>
      </p:sp>
      <p:pic>
        <p:nvPicPr>
          <p:cNvPr id="9" name="Picture 8" descr="compu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65" y="2092713"/>
            <a:ext cx="1533530" cy="1533530"/>
          </a:xfrm>
          <a:prstGeom prst="rect">
            <a:avLst/>
          </a:prstGeom>
        </p:spPr>
      </p:pic>
      <p:pic>
        <p:nvPicPr>
          <p:cNvPr id="11" name="Picture 10" descr="tabl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10" y="2402803"/>
            <a:ext cx="1200409" cy="1200409"/>
          </a:xfrm>
          <a:prstGeom prst="rect">
            <a:avLst/>
          </a:prstGeom>
        </p:spPr>
      </p:pic>
      <p:pic>
        <p:nvPicPr>
          <p:cNvPr id="12" name="Picture 11" descr="phon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94" y="2620201"/>
            <a:ext cx="1006042" cy="1006042"/>
          </a:xfrm>
          <a:prstGeom prst="rect">
            <a:avLst/>
          </a:prstGeom>
        </p:spPr>
      </p:pic>
      <p:pic>
        <p:nvPicPr>
          <p:cNvPr id="8" name="Picture 7" descr="laptop.fw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22" y="1887917"/>
            <a:ext cx="2032987" cy="20329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20142" y="4552216"/>
            <a:ext cx="2061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Lato Regular"/>
                <a:cs typeface="Lato Regular"/>
              </a:rPr>
              <a:t>Device orientation</a:t>
            </a:r>
            <a:endParaRPr lang="en-US" dirty="0">
              <a:solidFill>
                <a:srgbClr val="FFFFFF"/>
              </a:solidFill>
              <a:latin typeface="Lato Regular"/>
              <a:cs typeface="Lato Regular"/>
            </a:endParaRPr>
          </a:p>
        </p:txBody>
      </p:sp>
      <p:pic>
        <p:nvPicPr>
          <p:cNvPr id="10" name="Picture 9" descr="tabl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49836" y="4149744"/>
            <a:ext cx="1200409" cy="1200409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4953834" y="3730065"/>
            <a:ext cx="228815" cy="461947"/>
          </a:xfrm>
          <a:prstGeom prst="downArrow">
            <a:avLst/>
          </a:pr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9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ootstrap 3 media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Mobile first uses “min-width”</a:t>
            </a:r>
          </a:p>
          <a:p>
            <a:pPr marL="0" indent="0">
              <a:buNone/>
            </a:pPr>
            <a:r>
              <a:rPr lang="en-US" sz="1800" i="1" dirty="0" smtClean="0"/>
              <a:t>(in most cases)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011" y="2751666"/>
            <a:ext cx="489357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FFFFFF"/>
                </a:solidFill>
                <a:latin typeface="PT Mono"/>
                <a:cs typeface="PT Mono"/>
              </a:rPr>
              <a:t>@media (min-width: 768) { ... </a:t>
            </a:r>
            <a:r>
              <a:rPr lang="en-US" dirty="0" smtClean="0">
                <a:solidFill>
                  <a:srgbClr val="FFFFFF"/>
                </a:solidFill>
                <a:latin typeface="PT Mono"/>
                <a:cs typeface="PT Mono"/>
              </a:rPr>
              <a:t>}</a:t>
            </a:r>
            <a:endParaRPr lang="en-US" dirty="0">
              <a:solidFill>
                <a:srgbClr val="FFFFFF"/>
              </a:solidFill>
              <a:latin typeface="PT Mono"/>
              <a:cs typeface="PT Mono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FFFFFF"/>
                </a:solidFill>
                <a:latin typeface="PT Mono"/>
                <a:cs typeface="PT Mono"/>
              </a:rPr>
              <a:t>@media (min-width: 992) { ... </a:t>
            </a:r>
            <a:r>
              <a:rPr lang="en-US" dirty="0" smtClean="0">
                <a:solidFill>
                  <a:srgbClr val="FFFFFF"/>
                </a:solidFill>
                <a:latin typeface="PT Mono"/>
                <a:cs typeface="PT Mono"/>
              </a:rPr>
              <a:t>}</a:t>
            </a:r>
            <a:endParaRPr lang="en-US" dirty="0">
              <a:solidFill>
                <a:srgbClr val="FFFFFF"/>
              </a:solidFill>
              <a:latin typeface="PT Mono"/>
              <a:cs typeface="PT Mono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FFFFFF"/>
                </a:solidFill>
                <a:latin typeface="PT Mono"/>
                <a:cs typeface="PT Mono"/>
              </a:rPr>
              <a:t>@media (min-width: 1200px) { ... }</a:t>
            </a:r>
          </a:p>
        </p:txBody>
      </p:sp>
      <p:sp>
        <p:nvSpPr>
          <p:cNvPr id="5" name="Rectangle 4"/>
          <p:cNvSpPr/>
          <p:nvPr/>
        </p:nvSpPr>
        <p:spPr>
          <a:xfrm>
            <a:off x="4114800" y="5271110"/>
            <a:ext cx="4572000" cy="1200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i="1" dirty="0" smtClean="0">
                <a:solidFill>
                  <a:srgbClr val="73A7CE"/>
                </a:solidFill>
              </a:rPr>
              <a:t>Since we’re mobile-first, all default styles are for the smallest targeted display.</a:t>
            </a:r>
            <a:endParaRPr lang="en-US" sz="2400" i="1" dirty="0">
              <a:solidFill>
                <a:srgbClr val="73A7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667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Container, Row, Column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592667" y="2071511"/>
            <a:ext cx="7930443" cy="2621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FFFFFF"/>
                </a:solidFill>
                <a:latin typeface="PT Mono"/>
                <a:cs typeface="PT Mono"/>
              </a:rPr>
              <a:t>&lt;div class=“container”&gt;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FFFFFF"/>
                </a:solidFill>
                <a:latin typeface="PT Mono"/>
                <a:cs typeface="PT Mono"/>
              </a:rPr>
              <a:t>	&lt;div class=“row”&gt;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FFFFFF"/>
                </a:solidFill>
                <a:latin typeface="PT Mono"/>
                <a:cs typeface="PT Mono"/>
              </a:rPr>
              <a:t>		&lt;div class=“col-[size]-[count]”&gt;&lt;/div&gt;</a:t>
            </a:r>
            <a:endParaRPr lang="en-US" sz="2000" dirty="0">
              <a:solidFill>
                <a:srgbClr val="FFFFFF"/>
              </a:solidFill>
              <a:latin typeface="PT Mono"/>
              <a:cs typeface="PT Mon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Mono"/>
                <a:cs typeface="PT Mono"/>
              </a:rPr>
              <a:t>	</a:t>
            </a:r>
            <a:r>
              <a:rPr lang="en-US" sz="2000" dirty="0" smtClean="0">
                <a:solidFill>
                  <a:srgbClr val="FFFFFF"/>
                </a:solidFill>
                <a:latin typeface="PT Mono"/>
                <a:cs typeface="PT Mono"/>
              </a:rPr>
              <a:t>&lt;/div&gt;</a:t>
            </a:r>
            <a:endParaRPr lang="en-US" sz="2000" dirty="0">
              <a:solidFill>
                <a:srgbClr val="FFFFFF"/>
              </a:solidFill>
              <a:latin typeface="PT Mono"/>
              <a:cs typeface="PT Mon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FFFFFF"/>
                </a:solidFill>
                <a:latin typeface="PT Mono"/>
                <a:cs typeface="PT Mono"/>
              </a:rPr>
              <a:t>&lt;/div&gt;</a:t>
            </a:r>
            <a:endParaRPr lang="en-US" sz="2000" dirty="0">
              <a:solidFill>
                <a:srgbClr val="FFFFFF"/>
              </a:solidFill>
              <a:latin typeface="PT Mono"/>
              <a:cs typeface="PT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14800" y="5525110"/>
            <a:ext cx="4572000" cy="9664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400" i="1" dirty="0">
                <a:solidFill>
                  <a:srgbClr val="73A7CE"/>
                </a:solidFill>
              </a:rPr>
              <a:t>E</a:t>
            </a:r>
            <a:r>
              <a:rPr lang="en-US" sz="2400" i="1" dirty="0" smtClean="0">
                <a:solidFill>
                  <a:srgbClr val="73A7CE"/>
                </a:solidFill>
              </a:rPr>
              <a:t>nough slides already!</a:t>
            </a:r>
            <a:br>
              <a:rPr lang="en-US" sz="2400" i="1" dirty="0" smtClean="0">
                <a:solidFill>
                  <a:srgbClr val="73A7CE"/>
                </a:solidFill>
              </a:rPr>
            </a:br>
            <a:r>
              <a:rPr lang="en-US" sz="2400" i="1" dirty="0" smtClean="0">
                <a:solidFill>
                  <a:srgbClr val="73A7CE"/>
                </a:solidFill>
              </a:rPr>
              <a:t>Let’s dig into code examples!</a:t>
            </a:r>
          </a:p>
        </p:txBody>
      </p:sp>
    </p:spTree>
    <p:extLst>
      <p:ext uri="{BB962C8B-B14F-4D97-AF65-F5344CB8AC3E}">
        <p14:creationId xmlns:p14="http://schemas.microsoft.com/office/powerpoint/2010/main" val="2753819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Offsets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592667" y="1888068"/>
            <a:ext cx="7930443" cy="3667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FFFFFF"/>
                </a:solidFill>
                <a:latin typeface="PT Mono"/>
                <a:cs typeface="PT Mono"/>
              </a:rPr>
              <a:t>&lt;div class=“container”&gt;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FFFFFF"/>
                </a:solidFill>
                <a:latin typeface="PT Mono"/>
                <a:cs typeface="PT Mono"/>
              </a:rPr>
              <a:t>	&lt;div class=“row”&gt;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FFFFFF"/>
                </a:solidFill>
                <a:latin typeface="PT Mono"/>
                <a:cs typeface="PT Mono"/>
              </a:rPr>
              <a:t>		&lt;div class=“col-[size]-[count]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Mono"/>
                <a:cs typeface="PT Mono"/>
              </a:rPr>
              <a:t>	</a:t>
            </a:r>
            <a:r>
              <a:rPr lang="en-US" sz="2000" dirty="0" smtClean="0">
                <a:solidFill>
                  <a:srgbClr val="FFFFFF"/>
                </a:solidFill>
                <a:latin typeface="PT Mono"/>
                <a:cs typeface="PT Mono"/>
              </a:rPr>
              <a:t>					col-[size]-offset-[count]”&gt;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Mono"/>
                <a:cs typeface="PT Mono"/>
              </a:rPr>
              <a:t>	</a:t>
            </a:r>
            <a:r>
              <a:rPr lang="en-US" sz="2000" dirty="0" smtClean="0">
                <a:solidFill>
                  <a:srgbClr val="FFFFFF"/>
                </a:solidFill>
                <a:latin typeface="PT Mono"/>
                <a:cs typeface="PT Mono"/>
              </a:rPr>
              <a:t>	&lt;/div&gt;</a:t>
            </a:r>
            <a:endParaRPr lang="en-US" sz="2000" dirty="0">
              <a:solidFill>
                <a:srgbClr val="FFFFFF"/>
              </a:solidFill>
              <a:latin typeface="PT Mono"/>
              <a:cs typeface="PT Mon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Mono"/>
                <a:cs typeface="PT Mono"/>
              </a:rPr>
              <a:t>	</a:t>
            </a:r>
            <a:r>
              <a:rPr lang="en-US" sz="2000" dirty="0" smtClean="0">
                <a:solidFill>
                  <a:srgbClr val="FFFFFF"/>
                </a:solidFill>
                <a:latin typeface="PT Mono"/>
                <a:cs typeface="PT Mono"/>
              </a:rPr>
              <a:t>&lt;/div&gt;</a:t>
            </a:r>
            <a:endParaRPr lang="en-US" sz="2000" dirty="0">
              <a:solidFill>
                <a:srgbClr val="FFFFFF"/>
              </a:solidFill>
              <a:latin typeface="PT Mono"/>
              <a:cs typeface="PT Mon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FFFFFF"/>
                </a:solidFill>
                <a:latin typeface="PT Mono"/>
                <a:cs typeface="PT Mono"/>
              </a:rPr>
              <a:t>&lt;/div&gt;</a:t>
            </a:r>
            <a:endParaRPr lang="en-US" sz="2000" dirty="0">
              <a:solidFill>
                <a:srgbClr val="FFFFFF"/>
              </a:solidFill>
              <a:latin typeface="PT Mono"/>
              <a:cs typeface="PT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14800" y="589199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400" i="1" dirty="0" smtClean="0">
                <a:solidFill>
                  <a:srgbClr val="73A7CE"/>
                </a:solidFill>
              </a:rPr>
              <a:t>MOAR code examples!</a:t>
            </a:r>
          </a:p>
        </p:txBody>
      </p:sp>
    </p:spTree>
    <p:extLst>
      <p:ext uri="{BB962C8B-B14F-4D97-AF65-F5344CB8AC3E}">
        <p14:creationId xmlns:p14="http://schemas.microsoft.com/office/powerpoint/2010/main" val="2008912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tility class example – pulls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592667" y="1591735"/>
            <a:ext cx="7930443" cy="4190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FFFFFF"/>
                </a:solidFill>
                <a:latin typeface="PT Mono"/>
                <a:cs typeface="PT Mono"/>
              </a:rPr>
              <a:t>&lt;div class=“container”&gt;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FFFFFF"/>
                </a:solidFill>
                <a:latin typeface="PT Mono"/>
                <a:cs typeface="PT Mono"/>
              </a:rPr>
              <a:t>	&lt;div class=“row”&gt;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FFFFFF"/>
                </a:solidFill>
                <a:latin typeface="PT Mono"/>
                <a:cs typeface="PT Mono"/>
              </a:rPr>
              <a:t>		&lt;div class=“col-xs-12”&gt;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FFFFFF"/>
                </a:solidFill>
                <a:latin typeface="PT Mono"/>
                <a:cs typeface="PT Mono"/>
              </a:rPr>
              <a:t>			&lt;div class=“pull-left”&gt;Hello&lt;/div&gt;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Mono"/>
                <a:cs typeface="PT Mono"/>
              </a:rPr>
              <a:t>	</a:t>
            </a:r>
            <a:r>
              <a:rPr lang="en-US" sz="2000" dirty="0" smtClean="0">
                <a:solidFill>
                  <a:srgbClr val="FFFFFF"/>
                </a:solidFill>
                <a:latin typeface="PT Mono"/>
                <a:cs typeface="PT Mono"/>
              </a:rPr>
              <a:t>		&lt;div class=“pull-right”&gt;World&lt;/div&gt;</a:t>
            </a:r>
            <a:endParaRPr lang="en-US" sz="2000" dirty="0">
              <a:solidFill>
                <a:srgbClr val="FFFFFF"/>
              </a:solidFill>
              <a:latin typeface="PT Mono"/>
              <a:cs typeface="PT Mon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Mono"/>
                <a:cs typeface="PT Mono"/>
              </a:rPr>
              <a:t>	</a:t>
            </a:r>
            <a:r>
              <a:rPr lang="en-US" sz="2000" dirty="0" smtClean="0">
                <a:solidFill>
                  <a:srgbClr val="FFFFFF"/>
                </a:solidFill>
                <a:latin typeface="PT Mono"/>
                <a:cs typeface="PT Mono"/>
              </a:rPr>
              <a:t>	&lt;/div&gt;</a:t>
            </a:r>
            <a:endParaRPr lang="en-US" sz="2000" dirty="0">
              <a:solidFill>
                <a:srgbClr val="FFFFFF"/>
              </a:solidFill>
              <a:latin typeface="PT Mono"/>
              <a:cs typeface="PT Mon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Mono"/>
                <a:cs typeface="PT Mono"/>
              </a:rPr>
              <a:t>	</a:t>
            </a:r>
            <a:r>
              <a:rPr lang="en-US" sz="2000" dirty="0" smtClean="0">
                <a:solidFill>
                  <a:srgbClr val="FFFFFF"/>
                </a:solidFill>
                <a:latin typeface="PT Mono"/>
                <a:cs typeface="PT Mono"/>
              </a:rPr>
              <a:t>&lt;/div&gt;</a:t>
            </a:r>
            <a:endParaRPr lang="en-US" sz="2000" dirty="0">
              <a:solidFill>
                <a:srgbClr val="FFFFFF"/>
              </a:solidFill>
              <a:latin typeface="PT Mono"/>
              <a:cs typeface="PT Mon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FFFFFF"/>
                </a:solidFill>
                <a:latin typeface="PT Mono"/>
                <a:cs typeface="PT Mono"/>
              </a:rPr>
              <a:t>&lt;/div&gt;</a:t>
            </a:r>
            <a:endParaRPr lang="en-US" sz="2000" dirty="0">
              <a:solidFill>
                <a:srgbClr val="FFFFFF"/>
              </a:solidFill>
              <a:latin typeface="PT Mono"/>
              <a:cs typeface="PT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14800" y="589199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400" i="1" dirty="0" smtClean="0">
                <a:solidFill>
                  <a:srgbClr val="73A7CE"/>
                </a:solidFill>
              </a:rPr>
              <a:t>MOAR, MOAR code examples!</a:t>
            </a:r>
          </a:p>
        </p:txBody>
      </p:sp>
    </p:spTree>
    <p:extLst>
      <p:ext uri="{BB962C8B-B14F-4D97-AF65-F5344CB8AC3E}">
        <p14:creationId xmlns:p14="http://schemas.microsoft.com/office/powerpoint/2010/main" val="3656564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esets – columns &amp; offsets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592667" y="2085620"/>
            <a:ext cx="7930443" cy="314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FFFFFF"/>
                </a:solidFill>
                <a:latin typeface="PT Mono"/>
                <a:cs typeface="PT Mono"/>
              </a:rPr>
              <a:t>&lt;div class=“container”&gt;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FFFFFF"/>
                </a:solidFill>
                <a:latin typeface="PT Mono"/>
                <a:cs typeface="PT Mono"/>
              </a:rPr>
              <a:t>	&lt;div class=“row”&gt;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FFFFFF"/>
                </a:solidFill>
                <a:latin typeface="PT Mono"/>
                <a:cs typeface="PT Mono"/>
              </a:rPr>
              <a:t>		&lt;div class=“col-md-6 col-lg-3”&gt;&lt;/div&gt;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Mono"/>
                <a:cs typeface="PT Mono"/>
              </a:rPr>
              <a:t>	</a:t>
            </a:r>
            <a:r>
              <a:rPr lang="en-US" sz="2000" dirty="0" smtClean="0">
                <a:solidFill>
                  <a:srgbClr val="FFFFFF"/>
                </a:solidFill>
                <a:latin typeface="PT Mono"/>
                <a:cs typeface="PT Mono"/>
              </a:rPr>
              <a:t>	&lt;div class=“</a:t>
            </a:r>
            <a:r>
              <a:rPr lang="en-US" sz="2000" dirty="0">
                <a:solidFill>
                  <a:srgbClr val="FFFFFF"/>
                </a:solidFill>
                <a:latin typeface="PT Mono"/>
                <a:cs typeface="PT Mono"/>
              </a:rPr>
              <a:t>col-md-6 col-lg</a:t>
            </a:r>
            <a:r>
              <a:rPr lang="en-US" sz="2000" dirty="0" smtClean="0">
                <a:solidFill>
                  <a:srgbClr val="FFFFFF"/>
                </a:solidFill>
                <a:latin typeface="PT Mono"/>
                <a:cs typeface="PT Mono"/>
              </a:rPr>
              <a:t>-9”&gt;&lt;/div&gt;</a:t>
            </a:r>
            <a:endParaRPr lang="en-US" sz="2000" dirty="0">
              <a:solidFill>
                <a:srgbClr val="FFFFFF"/>
              </a:solidFill>
              <a:latin typeface="PT Mono"/>
              <a:cs typeface="PT Mon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Mono"/>
                <a:cs typeface="PT Mono"/>
              </a:rPr>
              <a:t>	</a:t>
            </a:r>
            <a:r>
              <a:rPr lang="en-US" sz="2000" dirty="0" smtClean="0">
                <a:solidFill>
                  <a:srgbClr val="FFFFFF"/>
                </a:solidFill>
                <a:latin typeface="PT Mono"/>
                <a:cs typeface="PT Mono"/>
              </a:rPr>
              <a:t>&lt;/div&gt;</a:t>
            </a:r>
            <a:endParaRPr lang="en-US" sz="2000" dirty="0">
              <a:solidFill>
                <a:srgbClr val="FFFFFF"/>
              </a:solidFill>
              <a:latin typeface="PT Mono"/>
              <a:cs typeface="PT Mon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FFFFFF"/>
                </a:solidFill>
                <a:latin typeface="PT Mono"/>
                <a:cs typeface="PT Mono"/>
              </a:rPr>
              <a:t>&lt;/div&gt;</a:t>
            </a:r>
            <a:endParaRPr lang="en-US" sz="2000" dirty="0">
              <a:solidFill>
                <a:srgbClr val="FFFFFF"/>
              </a:solidFill>
              <a:latin typeface="PT Mono"/>
              <a:cs typeface="PT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14800" y="589199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400" i="1" dirty="0" smtClean="0">
                <a:solidFill>
                  <a:srgbClr val="73A7CE"/>
                </a:solidFill>
              </a:rPr>
              <a:t>Wait for it…</a:t>
            </a:r>
          </a:p>
        </p:txBody>
      </p:sp>
    </p:spTree>
    <p:extLst>
      <p:ext uri="{BB962C8B-B14F-4D97-AF65-F5344CB8AC3E}">
        <p14:creationId xmlns:p14="http://schemas.microsoft.com/office/powerpoint/2010/main" val="3320302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esets – columns &amp; offsets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49111" y="1916288"/>
            <a:ext cx="7930443" cy="3667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AF6C21"/>
                </a:solidFill>
                <a:latin typeface="PT Mono"/>
                <a:cs typeface="PT Mono"/>
              </a:rPr>
              <a:t>&lt;div class=“container”&gt;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AF6C21"/>
                </a:solidFill>
                <a:latin typeface="PT Mono"/>
                <a:cs typeface="PT Mono"/>
              </a:rPr>
              <a:t>	&lt;div class=“row”&gt;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AF6C21"/>
                </a:solidFill>
                <a:latin typeface="PT Mono"/>
                <a:cs typeface="PT Mono"/>
              </a:rPr>
              <a:t>		&lt;div class=“col-md-6 col-md-offset-6”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AF6C21"/>
                </a:solidFill>
                <a:latin typeface="PT Mono"/>
                <a:cs typeface="PT Mono"/>
              </a:rPr>
              <a:t>					  “col-lg-3 col-lg-offset-9&gt;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AF6C21"/>
                </a:solidFill>
                <a:latin typeface="PT Mono"/>
                <a:cs typeface="PT Mono"/>
              </a:rPr>
              <a:t>	</a:t>
            </a:r>
            <a:r>
              <a:rPr lang="en-US" sz="2000" dirty="0" smtClean="0">
                <a:solidFill>
                  <a:srgbClr val="AF6C21"/>
                </a:solidFill>
                <a:latin typeface="PT Mono"/>
                <a:cs typeface="PT Mono"/>
              </a:rPr>
              <a:t>	&lt;/div&gt;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AF6C21"/>
                </a:solidFill>
                <a:latin typeface="PT Mono"/>
                <a:cs typeface="PT Mono"/>
              </a:rPr>
              <a:t>	</a:t>
            </a:r>
            <a:r>
              <a:rPr lang="en-US" sz="2000" dirty="0" smtClean="0">
                <a:solidFill>
                  <a:srgbClr val="AF6C21"/>
                </a:solidFill>
                <a:latin typeface="PT Mono"/>
                <a:cs typeface="PT Mono"/>
              </a:rPr>
              <a:t>&lt;/div&gt;</a:t>
            </a:r>
            <a:endParaRPr lang="en-US" sz="2000" dirty="0">
              <a:solidFill>
                <a:srgbClr val="AF6C21"/>
              </a:solidFill>
              <a:latin typeface="PT Mono"/>
              <a:cs typeface="PT Mono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AF6C21"/>
                </a:solidFill>
                <a:latin typeface="PT Mono"/>
                <a:cs typeface="PT Mono"/>
              </a:rPr>
              <a:t>&lt;/div&gt;</a:t>
            </a:r>
            <a:endParaRPr lang="en-US" sz="2000" dirty="0">
              <a:solidFill>
                <a:srgbClr val="AF6C21"/>
              </a:solidFill>
              <a:latin typeface="PT Mono"/>
              <a:cs typeface="PT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14800" y="589199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400" i="1" dirty="0" err="1" smtClean="0">
                <a:solidFill>
                  <a:srgbClr val="73A7CE"/>
                </a:solidFill>
              </a:rPr>
              <a:t>Shazam</a:t>
            </a:r>
            <a:r>
              <a:rPr lang="en-US" sz="2400" i="1" dirty="0" smtClean="0">
                <a:solidFill>
                  <a:srgbClr val="73A7CE"/>
                </a:solidFill>
              </a:rPr>
              <a:t>! More Code!</a:t>
            </a:r>
          </a:p>
        </p:txBody>
      </p:sp>
    </p:spTree>
    <p:extLst>
      <p:ext uri="{BB962C8B-B14F-4D97-AF65-F5344CB8AC3E}">
        <p14:creationId xmlns:p14="http://schemas.microsoft.com/office/powerpoint/2010/main" val="3113837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1933683"/>
            <a:ext cx="9144000" cy="2894806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37994" y="2426512"/>
            <a:ext cx="5522865" cy="1470025"/>
          </a:xfrm>
        </p:spPr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accent3">
                    <a:lumMod val="75000"/>
                  </a:schemeClr>
                </a:solidFill>
              </a:rPr>
              <a:t>management</a:t>
            </a:r>
            <a:endParaRPr lang="en-US" sz="72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 descr="management.f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29" y="2346462"/>
            <a:ext cx="2018740" cy="186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86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workflows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032" y="1832209"/>
            <a:ext cx="8564676" cy="4322132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n-US" dirty="0" smtClean="0"/>
              <a:t>No more silos or assembly lines.</a:t>
            </a:r>
          </a:p>
          <a:p>
            <a:pPr>
              <a:lnSpc>
                <a:spcPct val="250000"/>
              </a:lnSpc>
            </a:pPr>
            <a:r>
              <a:rPr lang="en-US" dirty="0"/>
              <a:t>Smartly </a:t>
            </a:r>
            <a:r>
              <a:rPr lang="en-US" dirty="0" smtClean="0"/>
              <a:t>iterate</a:t>
            </a:r>
            <a:r>
              <a:rPr lang="en-US" dirty="0"/>
              <a:t> </a:t>
            </a:r>
            <a:r>
              <a:rPr lang="en-US" dirty="0" smtClean="0"/>
              <a:t>over the production process.</a:t>
            </a:r>
            <a:endParaRPr lang="en-US" dirty="0" smtClean="0"/>
          </a:p>
          <a:p>
            <a:pPr>
              <a:lnSpc>
                <a:spcPct val="250000"/>
              </a:lnSpc>
            </a:pPr>
            <a:r>
              <a:rPr lang="en-US" dirty="0" smtClean="0"/>
              <a:t>Avoid premature fidelity.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9560" y="4261637"/>
            <a:ext cx="99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73A7CE"/>
                </a:solidFill>
              </a:rPr>
              <a:t>(Agile)</a:t>
            </a:r>
            <a:endParaRPr lang="en-US" sz="2400" dirty="0">
              <a:solidFill>
                <a:srgbClr val="73A7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989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Eek, the traditional workflow!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20850" y="3125682"/>
            <a:ext cx="8317814" cy="1087142"/>
            <a:chOff x="320850" y="3141903"/>
            <a:chExt cx="8317814" cy="1087142"/>
          </a:xfrm>
        </p:grpSpPr>
        <p:cxnSp>
          <p:nvCxnSpPr>
            <p:cNvPr id="5" name="Straight Arrow Connector 4"/>
            <p:cNvCxnSpPr>
              <a:stCxn id="8" idx="6"/>
              <a:endCxn id="9" idx="2"/>
            </p:cNvCxnSpPr>
            <p:nvPr/>
          </p:nvCxnSpPr>
          <p:spPr>
            <a:xfrm>
              <a:off x="1938420" y="3680127"/>
              <a:ext cx="499985" cy="0"/>
            </a:xfrm>
            <a:prstGeom prst="straightConnector1">
              <a:avLst/>
            </a:prstGeom>
            <a:ln w="6350" cmpd="sng"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endCxn id="10" idx="2"/>
            </p:cNvCxnSpPr>
            <p:nvPr/>
          </p:nvCxnSpPr>
          <p:spPr>
            <a:xfrm>
              <a:off x="4055975" y="3685479"/>
              <a:ext cx="593561" cy="5343"/>
            </a:xfrm>
            <a:prstGeom prst="straightConnector1">
              <a:avLst/>
            </a:prstGeom>
            <a:ln w="6350" cmpd="sng"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endCxn id="11" idx="2"/>
            </p:cNvCxnSpPr>
            <p:nvPr/>
          </p:nvCxnSpPr>
          <p:spPr>
            <a:xfrm>
              <a:off x="6267106" y="3690822"/>
              <a:ext cx="753988" cy="0"/>
            </a:xfrm>
            <a:prstGeom prst="straightConnector1">
              <a:avLst/>
            </a:prstGeom>
            <a:ln w="6350" cmpd="sng"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20850" y="3141903"/>
              <a:ext cx="1617570" cy="1076447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Avenir Next Condensed Medium"/>
                  <a:cs typeface="Avenir Next Condensed Medium"/>
                </a:rPr>
                <a:t>DISCOVER 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2438405" y="3141903"/>
              <a:ext cx="1617570" cy="1076447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Avenir Next Condensed Medium"/>
                  <a:cs typeface="Avenir Next Condensed Medium"/>
                </a:rPr>
                <a:t>DESIGN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649536" y="3152598"/>
              <a:ext cx="1617570" cy="1076447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Avenir Next Condensed Medium"/>
                  <a:cs typeface="Avenir Next Condensed Medium"/>
                </a:rPr>
                <a:t>DEVELOP</a:t>
              </a:r>
            </a:p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Avenir Next Condensed Medium"/>
                  <a:cs typeface="Avenir Next Condensed Medium"/>
                </a:rPr>
                <a:t>(AGILE?)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7021094" y="3152598"/>
              <a:ext cx="1617570" cy="1076447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Avenir Next Condensed Medium"/>
                  <a:cs typeface="Avenir Next Condensed Medium"/>
                </a:rPr>
                <a:t>DEPLOY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7200" y="1650477"/>
            <a:ext cx="8264397" cy="1076447"/>
            <a:chOff x="457200" y="3136377"/>
            <a:chExt cx="8264397" cy="1076447"/>
          </a:xfrm>
        </p:grpSpPr>
        <p:sp>
          <p:nvSpPr>
            <p:cNvPr id="13" name="Oval 12"/>
            <p:cNvSpPr/>
            <p:nvPr/>
          </p:nvSpPr>
          <p:spPr>
            <a:xfrm>
              <a:off x="3505046" y="3136377"/>
              <a:ext cx="1617570" cy="1076447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FFFFFF"/>
                  </a:solidFill>
                  <a:latin typeface="Avenir Next Condensed Medium"/>
                  <a:cs typeface="Avenir Next Condensed Medium"/>
                </a:rPr>
                <a:t>PROJECT &amp; ACCOUNT</a:t>
              </a:r>
            </a:p>
            <a:p>
              <a:pPr algn="ctr"/>
              <a:r>
                <a:rPr lang="en-US" sz="1600" dirty="0" smtClean="0">
                  <a:solidFill>
                    <a:srgbClr val="FFFFFF"/>
                  </a:solidFill>
                  <a:latin typeface="Avenir Next Condensed Medium"/>
                  <a:cs typeface="Avenir Next Condensed Medium"/>
                </a:rPr>
                <a:t>MGMT. 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122616" y="3703139"/>
              <a:ext cx="3598981" cy="0"/>
            </a:xfrm>
            <a:prstGeom prst="line">
              <a:avLst/>
            </a:prstGeom>
            <a:ln w="635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465216" y="3703139"/>
              <a:ext cx="3039830" cy="11137"/>
            </a:xfrm>
            <a:prstGeom prst="line">
              <a:avLst/>
            </a:prstGeom>
            <a:ln w="635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721597" y="3705061"/>
              <a:ext cx="0" cy="410351"/>
            </a:xfrm>
            <a:prstGeom prst="line">
              <a:avLst/>
            </a:prstGeom>
            <a:ln w="635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57200" y="3714771"/>
              <a:ext cx="0" cy="410351"/>
            </a:xfrm>
            <a:prstGeom prst="line">
              <a:avLst/>
            </a:prstGeom>
            <a:ln w="635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/>
          <p:cNvCxnSpPr/>
          <p:nvPr/>
        </p:nvCxnSpPr>
        <p:spPr>
          <a:xfrm>
            <a:off x="5140195" y="5687152"/>
            <a:ext cx="3619502" cy="592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0" idx="2"/>
          </p:cNvCxnSpPr>
          <p:nvPr/>
        </p:nvCxnSpPr>
        <p:spPr>
          <a:xfrm flipH="1">
            <a:off x="215900" y="5687152"/>
            <a:ext cx="3197958" cy="9710"/>
          </a:xfrm>
          <a:prstGeom prst="line">
            <a:avLst/>
          </a:prstGeom>
          <a:ln w="63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413858" y="5148928"/>
            <a:ext cx="1726337" cy="1076447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CUSTOMER  / STAKEHOLDER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118968" y="3136377"/>
            <a:ext cx="0" cy="2560485"/>
          </a:xfrm>
          <a:prstGeom prst="line">
            <a:avLst/>
          </a:prstGeom>
          <a:ln w="6350" cmpd="sng">
            <a:solidFill>
              <a:schemeClr val="bg1"/>
            </a:solidFill>
            <a:prstDash val="dash"/>
            <a:headEnd type="diamond"/>
            <a:tailEnd type="diamon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523926" y="3136377"/>
            <a:ext cx="0" cy="2556550"/>
          </a:xfrm>
          <a:prstGeom prst="line">
            <a:avLst/>
          </a:prstGeom>
          <a:ln w="6350" cmpd="sng">
            <a:solidFill>
              <a:schemeClr val="bg1"/>
            </a:solidFill>
            <a:prstDash val="dash"/>
            <a:headEnd type="diamond"/>
            <a:tailEnd type="diamon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759697" y="3136377"/>
            <a:ext cx="0" cy="2551367"/>
          </a:xfrm>
          <a:prstGeom prst="line">
            <a:avLst/>
          </a:prstGeom>
          <a:ln w="6350" cmpd="sng">
            <a:solidFill>
              <a:schemeClr val="bg1"/>
            </a:solidFill>
            <a:prstDash val="dash"/>
            <a:headEnd type="diamond"/>
            <a:tailEnd type="diamon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15900" y="3136377"/>
            <a:ext cx="0" cy="2556550"/>
          </a:xfrm>
          <a:prstGeom prst="line">
            <a:avLst/>
          </a:prstGeom>
          <a:ln w="6350" cmpd="sng">
            <a:solidFill>
              <a:schemeClr val="bg1"/>
            </a:solidFill>
            <a:prstDash val="dash"/>
            <a:headEnd type="diamond"/>
            <a:tailEnd type="diamon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285119" y="3125682"/>
            <a:ext cx="0" cy="2020470"/>
          </a:xfrm>
          <a:prstGeom prst="line">
            <a:avLst/>
          </a:prstGeom>
          <a:ln w="6350" cmpd="sng">
            <a:solidFill>
              <a:schemeClr val="bg1"/>
            </a:solidFill>
            <a:prstDash val="dash"/>
            <a:headEnd type="diamond"/>
            <a:tailEnd type="diamon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9621" y="2783558"/>
            <a:ext cx="787395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venir Next Condensed Medium"/>
                <a:cs typeface="Avenir Next Condensed Medium"/>
              </a:rPr>
              <a:t>APPROVAL</a:t>
            </a:r>
            <a:endParaRPr lang="en-US" sz="1200" dirty="0">
              <a:solidFill>
                <a:schemeClr val="bg1"/>
              </a:solidFill>
              <a:latin typeface="Avenir Next Condensed Medium"/>
              <a:cs typeface="Avenir Next Condensed Medium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25270" y="2783415"/>
            <a:ext cx="787395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venir Next Condensed Medium"/>
                <a:cs typeface="Avenir Next Condensed Medium"/>
              </a:rPr>
              <a:t>APPROVAL</a:t>
            </a:r>
            <a:endParaRPr lang="en-US" sz="1200" dirty="0">
              <a:solidFill>
                <a:schemeClr val="bg1"/>
              </a:solidFill>
              <a:latin typeface="Avenir Next Condensed Medium"/>
              <a:cs typeface="Avenir Next Condensed Medium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62141" y="2783415"/>
            <a:ext cx="787395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venir Next Condensed Medium"/>
                <a:cs typeface="Avenir Next Condensed Medium"/>
              </a:rPr>
              <a:t>APPROVAL</a:t>
            </a:r>
            <a:endParaRPr lang="en-US" sz="1200" dirty="0">
              <a:solidFill>
                <a:schemeClr val="bg1"/>
              </a:solidFill>
              <a:latin typeface="Avenir Next Condensed Medium"/>
              <a:cs typeface="Avenir Next Condensed Medium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30228" y="2783415"/>
            <a:ext cx="787395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venir Next Condensed Medium"/>
                <a:cs typeface="Avenir Next Condensed Medium"/>
              </a:rPr>
              <a:t>APPROVAL</a:t>
            </a:r>
            <a:endParaRPr lang="en-US" sz="1200" dirty="0">
              <a:solidFill>
                <a:schemeClr val="bg1"/>
              </a:solidFill>
              <a:latin typeface="Avenir Next Condensed Medium"/>
              <a:cs typeface="Avenir Next Condensed Medium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089905" y="2783558"/>
            <a:ext cx="787395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venir Next Condensed Medium"/>
                <a:cs typeface="Avenir Next Condensed Medium"/>
              </a:rPr>
              <a:t>APPROVAL</a:t>
            </a:r>
            <a:endParaRPr lang="en-US" sz="1200" dirty="0">
              <a:solidFill>
                <a:schemeClr val="bg1"/>
              </a:solidFill>
              <a:latin typeface="Avenir Next Condensed Medium"/>
              <a:cs typeface="Avenir Next Condensed Medium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73486" y="5916372"/>
            <a:ext cx="3281668" cy="666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smtClean="0">
                <a:solidFill>
                  <a:srgbClr val="73A7CE"/>
                </a:solidFill>
              </a:rPr>
              <a:t>Agile of Waterfall?</a:t>
            </a:r>
            <a:endParaRPr lang="en-US" sz="3200" dirty="0">
              <a:solidFill>
                <a:srgbClr val="73A7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359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Eek, the traditional workflow!</a:t>
            </a:r>
            <a:endParaRPr lang="en-US" dirty="0"/>
          </a:p>
        </p:txBody>
      </p:sp>
      <p:cxnSp>
        <p:nvCxnSpPr>
          <p:cNvPr id="5" name="Straight Arrow Connector 4"/>
          <p:cNvCxnSpPr>
            <a:stCxn id="8" idx="6"/>
            <a:endCxn id="9" idx="2"/>
          </p:cNvCxnSpPr>
          <p:nvPr/>
        </p:nvCxnSpPr>
        <p:spPr>
          <a:xfrm>
            <a:off x="1938420" y="3663906"/>
            <a:ext cx="499985" cy="0"/>
          </a:xfrm>
          <a:prstGeom prst="straightConnector1">
            <a:avLst/>
          </a:prstGeom>
          <a:ln w="6350" cmpd="sng"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10" idx="2"/>
          </p:cNvCxnSpPr>
          <p:nvPr/>
        </p:nvCxnSpPr>
        <p:spPr>
          <a:xfrm>
            <a:off x="4055975" y="3669258"/>
            <a:ext cx="593561" cy="5343"/>
          </a:xfrm>
          <a:prstGeom prst="straightConnector1">
            <a:avLst/>
          </a:prstGeom>
          <a:ln w="6350" cmpd="sng"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11" idx="2"/>
          </p:cNvCxnSpPr>
          <p:nvPr/>
        </p:nvCxnSpPr>
        <p:spPr>
          <a:xfrm>
            <a:off x="6267106" y="3674601"/>
            <a:ext cx="753988" cy="0"/>
          </a:xfrm>
          <a:prstGeom prst="straightConnector1">
            <a:avLst/>
          </a:prstGeom>
          <a:ln w="6350" cmpd="sng"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20850" y="3125682"/>
            <a:ext cx="1617570" cy="1076447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>
                    <a:alpha val="15000"/>
                  </a:srgbClr>
                </a:solidFill>
                <a:latin typeface="Avenir Next Condensed Medium"/>
                <a:cs typeface="Avenir Next Condensed Medium"/>
              </a:rPr>
              <a:t>DISCOVER </a:t>
            </a:r>
          </a:p>
        </p:txBody>
      </p:sp>
      <p:sp>
        <p:nvSpPr>
          <p:cNvPr id="9" name="Oval 8"/>
          <p:cNvSpPr/>
          <p:nvPr/>
        </p:nvSpPr>
        <p:spPr>
          <a:xfrm>
            <a:off x="2438405" y="3125682"/>
            <a:ext cx="1617570" cy="1076447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>
                    <a:alpha val="15000"/>
                  </a:srgbClr>
                </a:solidFill>
                <a:latin typeface="Avenir Next Condensed Medium"/>
                <a:cs typeface="Avenir Next Condensed Medium"/>
              </a:rPr>
              <a:t>DESIGN</a:t>
            </a:r>
          </a:p>
        </p:txBody>
      </p:sp>
      <p:sp>
        <p:nvSpPr>
          <p:cNvPr id="10" name="Oval 9"/>
          <p:cNvSpPr/>
          <p:nvPr/>
        </p:nvSpPr>
        <p:spPr>
          <a:xfrm>
            <a:off x="4649536" y="3136377"/>
            <a:ext cx="1617570" cy="1076447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>
                    <a:alpha val="15000"/>
                  </a:srgbClr>
                </a:solidFill>
                <a:latin typeface="Avenir Next Condensed Medium"/>
                <a:cs typeface="Avenir Next Condensed Medium"/>
              </a:rPr>
              <a:t>DEVELOP</a:t>
            </a:r>
          </a:p>
          <a:p>
            <a:pPr algn="ctr"/>
            <a:r>
              <a:rPr lang="en-US" dirty="0" smtClean="0">
                <a:solidFill>
                  <a:srgbClr val="FFFFFF">
                    <a:alpha val="15000"/>
                  </a:srgbClr>
                </a:solidFill>
                <a:latin typeface="Avenir Next Condensed Medium"/>
                <a:cs typeface="Avenir Next Condensed Medium"/>
              </a:rPr>
              <a:t>(AGILE?)</a:t>
            </a:r>
          </a:p>
        </p:txBody>
      </p:sp>
      <p:sp>
        <p:nvSpPr>
          <p:cNvPr id="11" name="Oval 10"/>
          <p:cNvSpPr/>
          <p:nvPr/>
        </p:nvSpPr>
        <p:spPr>
          <a:xfrm>
            <a:off x="7021094" y="3136377"/>
            <a:ext cx="1617570" cy="1076447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>
                    <a:alpha val="15000"/>
                  </a:srgbClr>
                </a:solidFill>
                <a:latin typeface="Avenir Next Condensed Medium"/>
                <a:cs typeface="Avenir Next Condensed Medium"/>
              </a:rPr>
              <a:t>DEPLOY</a:t>
            </a:r>
          </a:p>
        </p:txBody>
      </p:sp>
      <p:sp>
        <p:nvSpPr>
          <p:cNvPr id="13" name="Oval 12"/>
          <p:cNvSpPr/>
          <p:nvPr/>
        </p:nvSpPr>
        <p:spPr>
          <a:xfrm>
            <a:off x="3505046" y="1650477"/>
            <a:ext cx="1617570" cy="1076447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>
                    <a:alpha val="15000"/>
                  </a:srgbClr>
                </a:solidFill>
                <a:latin typeface="Avenir Next Condensed Medium"/>
                <a:cs typeface="Avenir Next Condensed Medium"/>
              </a:rPr>
              <a:t>PROJECT &amp; ACCOUNT</a:t>
            </a:r>
          </a:p>
          <a:p>
            <a:pPr algn="ctr"/>
            <a:r>
              <a:rPr lang="en-US" sz="1600" dirty="0" smtClean="0">
                <a:solidFill>
                  <a:srgbClr val="FFFFFF">
                    <a:alpha val="15000"/>
                  </a:srgbClr>
                </a:solidFill>
                <a:latin typeface="Avenir Next Condensed Medium"/>
                <a:cs typeface="Avenir Next Condensed Medium"/>
              </a:rPr>
              <a:t>MGMT. 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122616" y="2217239"/>
            <a:ext cx="3598981" cy="0"/>
          </a:xfrm>
          <a:prstGeom prst="line">
            <a:avLst/>
          </a:prstGeom>
          <a:ln w="6350" cmpd="sng">
            <a:solidFill>
              <a:schemeClr val="bg1">
                <a:alpha val="2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65216" y="2217239"/>
            <a:ext cx="3039830" cy="11137"/>
          </a:xfrm>
          <a:prstGeom prst="line">
            <a:avLst/>
          </a:prstGeom>
          <a:ln w="6350" cmpd="sng">
            <a:solidFill>
              <a:schemeClr val="bg1">
                <a:alpha val="2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721597" y="2219161"/>
            <a:ext cx="0" cy="410351"/>
          </a:xfrm>
          <a:prstGeom prst="line">
            <a:avLst/>
          </a:prstGeom>
          <a:ln w="6350" cmpd="sng">
            <a:solidFill>
              <a:schemeClr val="bg1">
                <a:alpha val="2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57200" y="2228871"/>
            <a:ext cx="0" cy="410351"/>
          </a:xfrm>
          <a:prstGeom prst="line">
            <a:avLst/>
          </a:prstGeom>
          <a:ln w="6350" cmpd="sng">
            <a:solidFill>
              <a:schemeClr val="bg1">
                <a:alpha val="2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140195" y="5687152"/>
            <a:ext cx="3619502" cy="592"/>
          </a:xfrm>
          <a:prstGeom prst="line">
            <a:avLst/>
          </a:prstGeom>
          <a:ln w="6350" cmpd="sng">
            <a:solidFill>
              <a:schemeClr val="bg1">
                <a:alpha val="2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0" idx="2"/>
          </p:cNvCxnSpPr>
          <p:nvPr/>
        </p:nvCxnSpPr>
        <p:spPr>
          <a:xfrm flipH="1">
            <a:off x="215900" y="5687152"/>
            <a:ext cx="3197958" cy="9710"/>
          </a:xfrm>
          <a:prstGeom prst="line">
            <a:avLst/>
          </a:prstGeom>
          <a:ln w="6350" cmpd="sng">
            <a:solidFill>
              <a:schemeClr val="bg1">
                <a:alpha val="2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413858" y="5148928"/>
            <a:ext cx="1726337" cy="1076447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solidFill>
                  <a:srgbClr val="FFFFFF">
                    <a:alpha val="15000"/>
                  </a:srgbClr>
                </a:solidFill>
                <a:latin typeface="Avenir Next Condensed Medium"/>
                <a:cs typeface="Avenir Next Condensed Medium"/>
              </a:rPr>
              <a:t>CUSTOMER  / STAKEHOLDER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118968" y="3136377"/>
            <a:ext cx="0" cy="2560485"/>
          </a:xfrm>
          <a:prstGeom prst="line">
            <a:avLst/>
          </a:prstGeom>
          <a:ln w="6350" cmpd="sng">
            <a:solidFill>
              <a:schemeClr val="bg1">
                <a:alpha val="20000"/>
              </a:schemeClr>
            </a:solidFill>
            <a:prstDash val="dash"/>
            <a:headEnd type="diamond"/>
            <a:tailEnd type="diamon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523926" y="3136377"/>
            <a:ext cx="0" cy="2556550"/>
          </a:xfrm>
          <a:prstGeom prst="line">
            <a:avLst/>
          </a:prstGeom>
          <a:ln w="6350" cmpd="sng">
            <a:solidFill>
              <a:schemeClr val="bg1">
                <a:alpha val="20000"/>
              </a:schemeClr>
            </a:solidFill>
            <a:prstDash val="dash"/>
            <a:headEnd type="diamond"/>
            <a:tailEnd type="diamon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759697" y="3136377"/>
            <a:ext cx="0" cy="2551367"/>
          </a:xfrm>
          <a:prstGeom prst="line">
            <a:avLst/>
          </a:prstGeom>
          <a:ln w="6350" cmpd="sng">
            <a:solidFill>
              <a:schemeClr val="bg1">
                <a:alpha val="20000"/>
              </a:schemeClr>
            </a:solidFill>
            <a:prstDash val="dash"/>
            <a:headEnd type="diamond"/>
            <a:tailEnd type="diamon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15900" y="3136377"/>
            <a:ext cx="0" cy="2556550"/>
          </a:xfrm>
          <a:prstGeom prst="line">
            <a:avLst/>
          </a:prstGeom>
          <a:ln w="6350" cmpd="sng">
            <a:solidFill>
              <a:schemeClr val="bg1">
                <a:alpha val="20000"/>
              </a:schemeClr>
            </a:solidFill>
            <a:prstDash val="dash"/>
            <a:headEnd type="diamond"/>
            <a:tailEnd type="diamon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285119" y="3125682"/>
            <a:ext cx="0" cy="2020470"/>
          </a:xfrm>
          <a:prstGeom prst="line">
            <a:avLst/>
          </a:prstGeom>
          <a:ln w="6350" cmpd="sng">
            <a:solidFill>
              <a:schemeClr val="bg1">
                <a:alpha val="20000"/>
              </a:schemeClr>
            </a:solidFill>
            <a:prstDash val="dash"/>
            <a:headEnd type="diamond"/>
            <a:tailEnd type="diamon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9621" y="2783558"/>
            <a:ext cx="787395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alpha val="15000"/>
                  </a:schemeClr>
                </a:solidFill>
                <a:latin typeface="Avenir Next Condensed Medium"/>
                <a:cs typeface="Avenir Next Condensed Medium"/>
              </a:rPr>
              <a:t>APPROVAL</a:t>
            </a:r>
            <a:endParaRPr lang="en-US" sz="1200" dirty="0">
              <a:solidFill>
                <a:schemeClr val="bg1">
                  <a:alpha val="15000"/>
                </a:schemeClr>
              </a:solidFill>
              <a:latin typeface="Avenir Next Condensed Medium"/>
              <a:cs typeface="Avenir Next Condensed Medium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25270" y="2783415"/>
            <a:ext cx="787395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alpha val="15000"/>
                  </a:schemeClr>
                </a:solidFill>
                <a:latin typeface="Avenir Next Condensed Medium"/>
                <a:cs typeface="Avenir Next Condensed Medium"/>
              </a:rPr>
              <a:t>APPROVAL</a:t>
            </a:r>
            <a:endParaRPr lang="en-US" sz="1200" dirty="0">
              <a:solidFill>
                <a:schemeClr val="bg1">
                  <a:alpha val="15000"/>
                </a:schemeClr>
              </a:solidFill>
              <a:latin typeface="Avenir Next Condensed Medium"/>
              <a:cs typeface="Avenir Next Condensed Medium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62141" y="2783415"/>
            <a:ext cx="787395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alpha val="15000"/>
                  </a:schemeClr>
                </a:solidFill>
                <a:latin typeface="Avenir Next Condensed Medium"/>
                <a:cs typeface="Avenir Next Condensed Medium"/>
              </a:rPr>
              <a:t>APPROVAL</a:t>
            </a:r>
            <a:endParaRPr lang="en-US" sz="1200" dirty="0">
              <a:solidFill>
                <a:schemeClr val="bg1">
                  <a:alpha val="15000"/>
                </a:schemeClr>
              </a:solidFill>
              <a:latin typeface="Avenir Next Condensed Medium"/>
              <a:cs typeface="Avenir Next Condensed Medium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30228" y="2783415"/>
            <a:ext cx="787395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alpha val="15000"/>
                  </a:schemeClr>
                </a:solidFill>
                <a:latin typeface="Avenir Next Condensed Medium"/>
                <a:cs typeface="Avenir Next Condensed Medium"/>
              </a:rPr>
              <a:t>APPROVAL</a:t>
            </a:r>
            <a:endParaRPr lang="en-US" sz="1200" dirty="0">
              <a:solidFill>
                <a:schemeClr val="bg1">
                  <a:alpha val="15000"/>
                </a:schemeClr>
              </a:solidFill>
              <a:latin typeface="Avenir Next Condensed Medium"/>
              <a:cs typeface="Avenir Next Condensed Medium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089905" y="2783558"/>
            <a:ext cx="787395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alpha val="15000"/>
                  </a:schemeClr>
                </a:solidFill>
                <a:latin typeface="Avenir Next Condensed Medium"/>
                <a:cs typeface="Avenir Next Condensed Medium"/>
              </a:rPr>
              <a:t>APPROVAL</a:t>
            </a:r>
            <a:endParaRPr lang="en-US" sz="1200" dirty="0">
              <a:solidFill>
                <a:schemeClr val="bg1">
                  <a:alpha val="15000"/>
                </a:schemeClr>
              </a:solidFill>
              <a:latin typeface="Avenir Next Condensed Medium"/>
              <a:cs typeface="Avenir Next Condensed 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370" y="2629512"/>
            <a:ext cx="4218778" cy="4218778"/>
          </a:xfrm>
          <a:prstGeom prst="rect">
            <a:avLst/>
          </a:prstGeom>
        </p:spPr>
      </p:pic>
      <p:sp>
        <p:nvSpPr>
          <p:cNvPr id="26" name="Rounded Rectangular Callout 25"/>
          <p:cNvSpPr/>
          <p:nvPr/>
        </p:nvSpPr>
        <p:spPr>
          <a:xfrm>
            <a:off x="1221236" y="2217239"/>
            <a:ext cx="3918960" cy="2031278"/>
          </a:xfrm>
          <a:prstGeom prst="wedgeRoundRectCallout">
            <a:avLst>
              <a:gd name="adj1" fmla="val 49981"/>
              <a:gd name="adj2" fmla="val 69682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IT’S A WATERFALL!!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85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 marL="0" indent="0" algn="r">
              <a:buNone/>
            </a:pPr>
            <a:r>
              <a:rPr lang="en-US" i="1" dirty="0" smtClean="0"/>
              <a:t>Responsive to what?</a:t>
            </a:r>
            <a:endParaRPr lang="en-US" i="1" dirty="0"/>
          </a:p>
        </p:txBody>
      </p:sp>
      <p:pic>
        <p:nvPicPr>
          <p:cNvPr id="9" name="Picture 8" descr="compu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65" y="2092713"/>
            <a:ext cx="1533530" cy="1533530"/>
          </a:xfrm>
          <a:prstGeom prst="rect">
            <a:avLst/>
          </a:prstGeom>
        </p:spPr>
      </p:pic>
      <p:pic>
        <p:nvPicPr>
          <p:cNvPr id="11" name="Picture 10" descr="tabl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10" y="2402803"/>
            <a:ext cx="1200409" cy="1200409"/>
          </a:xfrm>
          <a:prstGeom prst="rect">
            <a:avLst/>
          </a:prstGeom>
        </p:spPr>
      </p:pic>
      <p:pic>
        <p:nvPicPr>
          <p:cNvPr id="12" name="Picture 11" descr="phon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94" y="2620201"/>
            <a:ext cx="1006042" cy="1006042"/>
          </a:xfrm>
          <a:prstGeom prst="rect">
            <a:avLst/>
          </a:prstGeom>
        </p:spPr>
      </p:pic>
      <p:pic>
        <p:nvPicPr>
          <p:cNvPr id="8" name="Picture 7" descr="laptop.fw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22" y="1887917"/>
            <a:ext cx="2032987" cy="20329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95716" y="4748324"/>
            <a:ext cx="144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Lato Regular"/>
                <a:cs typeface="Lato Regular"/>
              </a:rPr>
              <a:t>pixel density</a:t>
            </a:r>
            <a:endParaRPr lang="en-US" dirty="0">
              <a:solidFill>
                <a:srgbClr val="FFFFFF"/>
              </a:solidFill>
              <a:latin typeface="Lato Regular"/>
              <a:cs typeface="Lato Regular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3180479" y="3752949"/>
            <a:ext cx="228815" cy="461947"/>
          </a:xfrm>
          <a:prstGeom prst="downArrow">
            <a:avLst/>
          </a:pr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5" descr="retina-lapto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233" y="4004672"/>
            <a:ext cx="2044429" cy="204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5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workflows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032" y="1417035"/>
            <a:ext cx="8564676" cy="43221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Stay iterative, agile.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This isn’t easy!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28824" y="3156433"/>
            <a:ext cx="5814412" cy="303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 smtClean="0">
                <a:solidFill>
                  <a:srgbClr val="73A7CE"/>
                </a:solidFill>
              </a:rPr>
              <a:t>Risks: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73A7CE"/>
                </a:solidFill>
              </a:rPr>
              <a:t>Beauocracy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73A7CE"/>
                </a:solidFill>
              </a:rPr>
              <a:t>Work Injection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73A7CE"/>
                </a:solidFill>
              </a:rPr>
              <a:t>Groupthink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73A7CE"/>
                </a:solidFill>
              </a:rPr>
              <a:t>“Oops, we’re not actually agile.” </a:t>
            </a:r>
            <a:endParaRPr lang="en-US" sz="3200" dirty="0">
              <a:solidFill>
                <a:srgbClr val="73A7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248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workflows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032" y="1417035"/>
            <a:ext cx="8564676" cy="43221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Stay iterative, agile.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This isn’t easy!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28824" y="3156433"/>
            <a:ext cx="5814412" cy="303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 smtClean="0">
                <a:solidFill>
                  <a:srgbClr val="73A7CE"/>
                </a:solidFill>
              </a:rPr>
              <a:t>Risks: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73A7CE"/>
                </a:solidFill>
              </a:rPr>
              <a:t>Beauocracy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73A7CE"/>
                </a:solidFill>
              </a:rPr>
              <a:t>Work Injection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73A7CE"/>
                </a:solidFill>
              </a:rPr>
              <a:t>Groupthink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73A7CE"/>
                </a:solidFill>
              </a:rPr>
              <a:t>“Oops, we’re not actually agile.” </a:t>
            </a:r>
            <a:endParaRPr lang="en-US" sz="3200" dirty="0">
              <a:solidFill>
                <a:srgbClr val="73A7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011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– CSS preprocessors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191" y="1996978"/>
            <a:ext cx="2480277" cy="18587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375" y="2435016"/>
            <a:ext cx="2527300" cy="1028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74191" y="3867611"/>
            <a:ext cx="6421193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Lato Regular"/>
                <a:cs typeface="Lato Regular"/>
              </a:rPr>
              <a:t>CSS can get big fast!</a:t>
            </a:r>
          </a:p>
          <a:p>
            <a:pPr algn="ctr">
              <a:lnSpc>
                <a:spcPct val="20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Lato Regular"/>
                <a:cs typeface="Lato Regular"/>
              </a:rPr>
              <a:t>Keep it modular &amp; manageable.</a:t>
            </a:r>
            <a:endParaRPr lang="en-US" sz="3600" dirty="0">
              <a:solidFill>
                <a:srgbClr val="FFFFFF"/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550029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– a</a:t>
            </a:r>
            <a:r>
              <a:rPr lang="en-US" dirty="0" smtClean="0"/>
              <a:t>utomation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74" y="1417638"/>
            <a:ext cx="2189028" cy="1923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7895" y="3351021"/>
            <a:ext cx="139687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Lato Bold"/>
                <a:cs typeface="Lato Bold"/>
              </a:rPr>
              <a:t>Bower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532" y="2075106"/>
            <a:ext cx="2665559" cy="103706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77377" y="3338446"/>
            <a:ext cx="113302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Lato Bold"/>
                <a:cs typeface="Lato Bold"/>
              </a:rPr>
              <a:t>NPM</a:t>
            </a:r>
            <a:endParaRPr lang="en-US" sz="3200" b="1" dirty="0">
              <a:solidFill>
                <a:schemeClr val="bg1"/>
              </a:solidFill>
              <a:latin typeface="Lato Bold"/>
              <a:cs typeface="Lato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714" y="1221165"/>
            <a:ext cx="1771648" cy="250710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83350" y="3365096"/>
            <a:ext cx="166669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Lato Bold"/>
                <a:cs typeface="Lato Bold"/>
              </a:rPr>
              <a:t>Yeoman</a:t>
            </a:r>
            <a:endParaRPr lang="en-US" sz="3200" b="1" dirty="0">
              <a:solidFill>
                <a:schemeClr val="bg1"/>
              </a:solidFill>
              <a:latin typeface="Lato Bold"/>
              <a:cs typeface="Lato Bold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042" y="3728271"/>
            <a:ext cx="2316054" cy="231605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429688" y="6033129"/>
            <a:ext cx="127470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Lato Bold"/>
                <a:cs typeface="Lato Bold"/>
              </a:rPr>
              <a:t>Grunt</a:t>
            </a:r>
            <a:endParaRPr lang="en-US" sz="3200" b="1" dirty="0">
              <a:solidFill>
                <a:schemeClr val="bg1"/>
              </a:solidFill>
              <a:latin typeface="Lato Bold"/>
              <a:cs typeface="Lato Bold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0066" y="3689991"/>
            <a:ext cx="990686" cy="221600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653415" y="6060655"/>
            <a:ext cx="105792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Lato Bold"/>
                <a:cs typeface="Lato Bold"/>
              </a:rPr>
              <a:t>Gulp</a:t>
            </a:r>
            <a:endParaRPr lang="en-US" sz="3200" b="1" dirty="0">
              <a:solidFill>
                <a:schemeClr val="bg1"/>
              </a:solidFill>
              <a:latin typeface="Lato Bold"/>
              <a:cs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832036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414" y="2161346"/>
            <a:ext cx="1685464" cy="2181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209" y="2339734"/>
            <a:ext cx="2032000" cy="2032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96819" y="5021622"/>
            <a:ext cx="489827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i="1" dirty="0" smtClean="0">
                <a:solidFill>
                  <a:srgbClr val="FFFFFF"/>
                </a:solidFill>
              </a:rPr>
              <a:t>And many, many others!</a:t>
            </a:r>
            <a:endParaRPr lang="en-US" sz="3600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832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caveats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3870"/>
            <a:ext cx="8229600" cy="53967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Sometimes not the easiest sell to a </a:t>
            </a:r>
            <a:r>
              <a:rPr lang="en-US" dirty="0" smtClean="0"/>
              <a:t>client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Contrary to the way we typically visualize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Works </a:t>
            </a:r>
            <a:r>
              <a:rPr lang="en-US" dirty="0" smtClean="0"/>
              <a:t>better when starting from scratch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Matching user expectation is trickier!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Higher cost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01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68310"/>
            <a:ext cx="8229600" cy="3677356"/>
          </a:xfrm>
        </p:spPr>
        <p:txBody>
          <a:bodyPr/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dirty="0" smtClean="0"/>
              <a:t>Eric Carlisle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dirty="0" smtClean="0"/>
              <a:t>@</a:t>
            </a:r>
            <a:r>
              <a:rPr lang="en-US" dirty="0" err="1" smtClean="0"/>
              <a:t>eric_carlisle</a:t>
            </a:r>
            <a:endParaRPr lang="en-US" dirty="0" smtClean="0"/>
          </a:p>
          <a:p>
            <a:pPr marL="0" indent="0" algn="ctr">
              <a:lnSpc>
                <a:spcPct val="200000"/>
              </a:lnSpc>
              <a:buNone/>
            </a:pPr>
            <a:r>
              <a:rPr lang="en-US" dirty="0" err="1" smtClean="0"/>
              <a:t>eric@ericcarlisle.com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14800" y="589199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400" i="1" dirty="0" smtClean="0">
                <a:solidFill>
                  <a:srgbClr val="73A7CE"/>
                </a:solidFill>
              </a:rPr>
              <a:t>Not very creative, is he?</a:t>
            </a:r>
          </a:p>
        </p:txBody>
      </p:sp>
    </p:spTree>
    <p:extLst>
      <p:ext uri="{BB962C8B-B14F-4D97-AF65-F5344CB8AC3E}">
        <p14:creationId xmlns:p14="http://schemas.microsoft.com/office/powerpoint/2010/main" val="4204603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 marL="0" indent="0" algn="r">
              <a:buNone/>
            </a:pPr>
            <a:r>
              <a:rPr lang="en-US" i="1" dirty="0" smtClean="0"/>
              <a:t>Responsive to what?</a:t>
            </a:r>
            <a:endParaRPr lang="en-US" i="1" dirty="0"/>
          </a:p>
        </p:txBody>
      </p:sp>
      <p:pic>
        <p:nvPicPr>
          <p:cNvPr id="9" name="Picture 8" descr="compu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65" y="2092713"/>
            <a:ext cx="1533530" cy="1533530"/>
          </a:xfrm>
          <a:prstGeom prst="rect">
            <a:avLst/>
          </a:prstGeom>
        </p:spPr>
      </p:pic>
      <p:pic>
        <p:nvPicPr>
          <p:cNvPr id="11" name="Picture 10" descr="tabl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10" y="2402803"/>
            <a:ext cx="1200409" cy="1200409"/>
          </a:xfrm>
          <a:prstGeom prst="rect">
            <a:avLst/>
          </a:prstGeom>
        </p:spPr>
      </p:pic>
      <p:pic>
        <p:nvPicPr>
          <p:cNvPr id="12" name="Picture 11" descr="phon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94" y="2620201"/>
            <a:ext cx="1006042" cy="1006042"/>
          </a:xfrm>
          <a:prstGeom prst="rect">
            <a:avLst/>
          </a:prstGeom>
        </p:spPr>
      </p:pic>
      <p:pic>
        <p:nvPicPr>
          <p:cNvPr id="8" name="Picture 7" descr="laptop.fw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22" y="1887917"/>
            <a:ext cx="2032987" cy="20329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26023" y="4692674"/>
            <a:ext cx="276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Lato Regular"/>
                <a:cs typeface="Lato Regular"/>
              </a:rPr>
              <a:t>MUCH higher resolutions</a:t>
            </a:r>
            <a:endParaRPr lang="en-US" dirty="0">
              <a:solidFill>
                <a:srgbClr val="FFFFFF"/>
              </a:solidFill>
              <a:latin typeface="Lato Regular"/>
              <a:cs typeface="Lato Regular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1155422" y="3707181"/>
            <a:ext cx="228815" cy="461947"/>
          </a:xfrm>
          <a:prstGeom prst="downArrow">
            <a:avLst/>
          </a:prstGeom>
          <a:solidFill>
            <a:srgbClr val="FFF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hd-comput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47913"/>
            <a:ext cx="1579298" cy="1579298"/>
          </a:xfrm>
          <a:prstGeom prst="rect">
            <a:avLst/>
          </a:prstGeom>
        </p:spPr>
      </p:pic>
      <p:pic>
        <p:nvPicPr>
          <p:cNvPr id="10" name="Picture 9" descr="4k-compute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240" y="4247913"/>
            <a:ext cx="1556267" cy="1556267"/>
          </a:xfrm>
          <a:prstGeom prst="rect">
            <a:avLst/>
          </a:prstGeom>
        </p:spPr>
      </p:pic>
      <p:pic>
        <p:nvPicPr>
          <p:cNvPr id="13" name="Picture 12" descr="8k-comput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909" y="4248223"/>
            <a:ext cx="1555957" cy="15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27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 marL="0" indent="0" algn="r">
              <a:buNone/>
            </a:pPr>
            <a:r>
              <a:rPr lang="en-US" i="1" dirty="0" smtClean="0"/>
              <a:t>Responsive to what?</a:t>
            </a:r>
            <a:endParaRPr lang="en-US" i="1" dirty="0"/>
          </a:p>
        </p:txBody>
      </p:sp>
      <p:pic>
        <p:nvPicPr>
          <p:cNvPr id="6" name="Picture 5" descr="8K_UHD,_4K_SHD,_FHD_and_SD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73" y="1590537"/>
            <a:ext cx="7747803" cy="421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01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>
            <a:normAutofit/>
          </a:bodyPr>
          <a:lstStyle/>
          <a:p>
            <a:pPr marL="0" indent="0" algn="r">
              <a:buNone/>
            </a:pPr>
            <a:r>
              <a:rPr lang="en-US" i="1" dirty="0" smtClean="0"/>
              <a:t>Responsive to what?</a:t>
            </a:r>
            <a:endParaRPr lang="en-US" i="1" dirty="0"/>
          </a:p>
        </p:txBody>
      </p:sp>
      <p:pic>
        <p:nvPicPr>
          <p:cNvPr id="9" name="Picture 8" descr="compu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65" y="2092713"/>
            <a:ext cx="1533530" cy="1533530"/>
          </a:xfrm>
          <a:prstGeom prst="rect">
            <a:avLst/>
          </a:prstGeom>
        </p:spPr>
      </p:pic>
      <p:pic>
        <p:nvPicPr>
          <p:cNvPr id="11" name="Picture 10" descr="tabl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10" y="2402803"/>
            <a:ext cx="1200409" cy="1200409"/>
          </a:xfrm>
          <a:prstGeom prst="rect">
            <a:avLst/>
          </a:prstGeom>
        </p:spPr>
      </p:pic>
      <p:pic>
        <p:nvPicPr>
          <p:cNvPr id="12" name="Picture 11" descr="pho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94" y="2620201"/>
            <a:ext cx="1006042" cy="1006042"/>
          </a:xfrm>
          <a:prstGeom prst="rect">
            <a:avLst/>
          </a:prstGeom>
        </p:spPr>
      </p:pic>
      <p:pic>
        <p:nvPicPr>
          <p:cNvPr id="8" name="Picture 7" descr="laptop.fw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22" y="1887917"/>
            <a:ext cx="2032987" cy="20329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8142" y="1611642"/>
            <a:ext cx="2813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Lato Regular"/>
                <a:cs typeface="Lato Regular"/>
              </a:rPr>
              <a:t>d</a:t>
            </a:r>
            <a:r>
              <a:rPr lang="en-US" dirty="0" smtClean="0">
                <a:solidFill>
                  <a:srgbClr val="FFFFFF"/>
                </a:solidFill>
                <a:latin typeface="Lato Regular"/>
                <a:cs typeface="Lato Regular"/>
              </a:rPr>
              <a:t>evice type (screen width)</a:t>
            </a:r>
            <a:endParaRPr lang="en-US" dirty="0">
              <a:solidFill>
                <a:srgbClr val="FFFFFF"/>
              </a:solidFill>
              <a:latin typeface="Lato Regular"/>
              <a:cs typeface="Lato Regular"/>
            </a:endParaRPr>
          </a:p>
        </p:txBody>
      </p:sp>
      <p:pic>
        <p:nvPicPr>
          <p:cNvPr id="5" name="Picture 4" descr="pho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82" y="2620201"/>
            <a:ext cx="3251200" cy="3251200"/>
          </a:xfrm>
          <a:prstGeom prst="rect">
            <a:avLst/>
          </a:prstGeom>
        </p:spPr>
      </p:pic>
      <p:sp>
        <p:nvSpPr>
          <p:cNvPr id="6" name="Bent-Up Arrow 5"/>
          <p:cNvSpPr/>
          <p:nvPr/>
        </p:nvSpPr>
        <p:spPr>
          <a:xfrm rot="5400000">
            <a:off x="6245618" y="3829368"/>
            <a:ext cx="477354" cy="449909"/>
          </a:xfrm>
          <a:prstGeom prst="bentUpArrow">
            <a:avLst/>
          </a:prstGeom>
          <a:solidFill>
            <a:srgbClr val="FFFFFF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826338" y="4656788"/>
            <a:ext cx="1872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>
                <a:solidFill>
                  <a:srgbClr val="FFFFFF"/>
                </a:solidFill>
                <a:latin typeface="Lato Regular"/>
                <a:cs typeface="Lato Regular"/>
              </a:rPr>
              <a:t>Phablets</a:t>
            </a:r>
            <a:endParaRPr lang="en-US" dirty="0" smtClean="0">
              <a:solidFill>
                <a:srgbClr val="FFFFFF"/>
              </a:solidFill>
              <a:latin typeface="Lato Regular"/>
              <a:cs typeface="Lato Regular"/>
            </a:endParaRPr>
          </a:p>
          <a:p>
            <a:pPr algn="r"/>
            <a:r>
              <a:rPr lang="en-US" dirty="0">
                <a:solidFill>
                  <a:srgbClr val="FFFFFF"/>
                </a:solidFill>
                <a:latin typeface="Lato Regular"/>
                <a:cs typeface="Lato Regular"/>
              </a:rPr>
              <a:t>(</a:t>
            </a:r>
            <a:r>
              <a:rPr lang="en-US" dirty="0" smtClean="0">
                <a:solidFill>
                  <a:srgbClr val="FFFFFF"/>
                </a:solidFill>
                <a:latin typeface="Lato Regular"/>
                <a:cs typeface="Lato Regular"/>
              </a:rPr>
              <a:t>Big-Ass Phones)</a:t>
            </a:r>
            <a:endParaRPr lang="en-US" dirty="0">
              <a:solidFill>
                <a:srgbClr val="FFFFFF"/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05540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33939</TotalTime>
  <Words>4043</Words>
  <Application>Microsoft Macintosh PowerPoint</Application>
  <PresentationFormat>On-screen Show (4:3)</PresentationFormat>
  <Paragraphs>656</Paragraphs>
  <Slides>66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responsive design</vt:lpstr>
      <vt:lpstr>me, myself, and i</vt:lpstr>
      <vt:lpstr>Agenda</vt:lpstr>
      <vt:lpstr>responsive?</vt:lpstr>
      <vt:lpstr>responsive?</vt:lpstr>
      <vt:lpstr>responsive?</vt:lpstr>
      <vt:lpstr>responsive?</vt:lpstr>
      <vt:lpstr>responsive?</vt:lpstr>
      <vt:lpstr>responsive?</vt:lpstr>
      <vt:lpstr>responsive?</vt:lpstr>
      <vt:lpstr>responsive?</vt:lpstr>
      <vt:lpstr>responsive?</vt:lpstr>
      <vt:lpstr>responsive?</vt:lpstr>
      <vt:lpstr>responsive?</vt:lpstr>
      <vt:lpstr>responsive?</vt:lpstr>
      <vt:lpstr>responsive?</vt:lpstr>
      <vt:lpstr>planning</vt:lpstr>
      <vt:lpstr>mobile first</vt:lpstr>
      <vt:lpstr>mobile first</vt:lpstr>
      <vt:lpstr>mobile first – market forces</vt:lpstr>
      <vt:lpstr>mobile first – market forces</vt:lpstr>
      <vt:lpstr>mobile first – market forces</vt:lpstr>
      <vt:lpstr>mobile first – market forces</vt:lpstr>
      <vt:lpstr>mobile first – market forces</vt:lpstr>
      <vt:lpstr>mobile first – market forces</vt:lpstr>
      <vt:lpstr>mobile first – market forces</vt:lpstr>
      <vt:lpstr>mobile first – market forces</vt:lpstr>
      <vt:lpstr>mobile first</vt:lpstr>
      <vt:lpstr>mobile first</vt:lpstr>
      <vt:lpstr>mobile first</vt:lpstr>
      <vt:lpstr>content focus </vt:lpstr>
      <vt:lpstr>content focus </vt:lpstr>
      <vt:lpstr>content focus</vt:lpstr>
      <vt:lpstr>content focus</vt:lpstr>
      <vt:lpstr>content focus</vt:lpstr>
      <vt:lpstr>content focus</vt:lpstr>
      <vt:lpstr>content focus</vt:lpstr>
      <vt:lpstr>maintainability</vt:lpstr>
      <vt:lpstr>maintainability</vt:lpstr>
      <vt:lpstr>maintainability</vt:lpstr>
      <vt:lpstr>performance</vt:lpstr>
      <vt:lpstr>performance</vt:lpstr>
      <vt:lpstr>Performance</vt:lpstr>
      <vt:lpstr>execution</vt:lpstr>
      <vt:lpstr>bootstrap 3</vt:lpstr>
      <vt:lpstr>the bootstrap misconception</vt:lpstr>
      <vt:lpstr>the bootstrap misconception</vt:lpstr>
      <vt:lpstr>media queries</vt:lpstr>
      <vt:lpstr>media queries</vt:lpstr>
      <vt:lpstr>bootstrap 3 media queries</vt:lpstr>
      <vt:lpstr>Container, Row, Column</vt:lpstr>
      <vt:lpstr>Offsets</vt:lpstr>
      <vt:lpstr>utility class example – pulls</vt:lpstr>
      <vt:lpstr>resets – columns &amp; offsets</vt:lpstr>
      <vt:lpstr>resets – columns &amp; offsets</vt:lpstr>
      <vt:lpstr>management</vt:lpstr>
      <vt:lpstr>responsive workflows</vt:lpstr>
      <vt:lpstr>Eek, the traditional workflow!</vt:lpstr>
      <vt:lpstr>Eek, the traditional workflow!</vt:lpstr>
      <vt:lpstr>responsive workflows</vt:lpstr>
      <vt:lpstr>responsive workflows</vt:lpstr>
      <vt:lpstr>tools – CSS preprocessors</vt:lpstr>
      <vt:lpstr>tools – automation</vt:lpstr>
      <vt:lpstr>Testing!</vt:lpstr>
      <vt:lpstr>responsive caveats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RESPONSIVE DESIGN</dc:title>
  <dc:creator>Eric Carlisle</dc:creator>
  <cp:lastModifiedBy>Eric Carlisle</cp:lastModifiedBy>
  <cp:revision>128</cp:revision>
  <dcterms:created xsi:type="dcterms:W3CDTF">2015-02-07T21:29:39Z</dcterms:created>
  <dcterms:modified xsi:type="dcterms:W3CDTF">2015-03-11T15:59:52Z</dcterms:modified>
</cp:coreProperties>
</file>